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40"/>
  </p:notesMasterIdLst>
  <p:sldIdLst>
    <p:sldId id="257" r:id="rId4"/>
    <p:sldId id="261" r:id="rId5"/>
    <p:sldId id="327" r:id="rId6"/>
    <p:sldId id="314" r:id="rId7"/>
    <p:sldId id="259" r:id="rId8"/>
    <p:sldId id="276" r:id="rId9"/>
    <p:sldId id="281" r:id="rId10"/>
    <p:sldId id="282" r:id="rId11"/>
    <p:sldId id="315" r:id="rId12"/>
    <p:sldId id="300" r:id="rId13"/>
    <p:sldId id="292" r:id="rId14"/>
    <p:sldId id="294" r:id="rId15"/>
    <p:sldId id="295" r:id="rId16"/>
    <p:sldId id="289" r:id="rId17"/>
    <p:sldId id="290" r:id="rId18"/>
    <p:sldId id="293" r:id="rId19"/>
    <p:sldId id="296" r:id="rId20"/>
    <p:sldId id="316" r:id="rId21"/>
    <p:sldId id="325" r:id="rId22"/>
    <p:sldId id="286" r:id="rId23"/>
    <p:sldId id="287" r:id="rId24"/>
    <p:sldId id="288" r:id="rId25"/>
    <p:sldId id="299" r:id="rId26"/>
    <p:sldId id="320" r:id="rId27"/>
    <p:sldId id="326" r:id="rId28"/>
    <p:sldId id="285" r:id="rId29"/>
    <p:sldId id="301" r:id="rId30"/>
    <p:sldId id="303" r:id="rId31"/>
    <p:sldId id="302" r:id="rId32"/>
    <p:sldId id="304" r:id="rId33"/>
    <p:sldId id="317" r:id="rId34"/>
    <p:sldId id="322" r:id="rId35"/>
    <p:sldId id="323" r:id="rId36"/>
    <p:sldId id="306" r:id="rId37"/>
    <p:sldId id="324" r:id="rId38"/>
    <p:sldId id="311" r:id="rId39"/>
  </p:sldIdLst>
  <p:sldSz cx="9144000" cy="6858000" type="screen4x3"/>
  <p:notesSz cx="6881813" cy="10002838"/>
  <p:defaultTextStyle>
    <a:defPPr>
      <a:defRPr lang="en-US"/>
    </a:defPPr>
    <a:lvl1pPr algn="l" rtl="0" fontAlgn="base">
      <a:spcBef>
        <a:spcPct val="0"/>
      </a:spcBef>
      <a:spcAft>
        <a:spcPct val="0"/>
      </a:spcAft>
      <a:defRPr kern="1200">
        <a:solidFill>
          <a:schemeClr val="tx1"/>
        </a:solidFill>
        <a:latin typeface="Calibri" pitchFamily="34" charset="0"/>
        <a:ea typeface="+mn-ea"/>
        <a:cs typeface="Angsana New" pitchFamily="18" charset="-34"/>
      </a:defRPr>
    </a:lvl1pPr>
    <a:lvl2pPr marL="457200" algn="l" rtl="0" fontAlgn="base">
      <a:spcBef>
        <a:spcPct val="0"/>
      </a:spcBef>
      <a:spcAft>
        <a:spcPct val="0"/>
      </a:spcAft>
      <a:defRPr kern="1200">
        <a:solidFill>
          <a:schemeClr val="tx1"/>
        </a:solidFill>
        <a:latin typeface="Calibri" pitchFamily="34" charset="0"/>
        <a:ea typeface="+mn-ea"/>
        <a:cs typeface="Angsana New" pitchFamily="18" charset="-34"/>
      </a:defRPr>
    </a:lvl2pPr>
    <a:lvl3pPr marL="914400" algn="l" rtl="0" fontAlgn="base">
      <a:spcBef>
        <a:spcPct val="0"/>
      </a:spcBef>
      <a:spcAft>
        <a:spcPct val="0"/>
      </a:spcAft>
      <a:defRPr kern="1200">
        <a:solidFill>
          <a:schemeClr val="tx1"/>
        </a:solidFill>
        <a:latin typeface="Calibri" pitchFamily="34" charset="0"/>
        <a:ea typeface="+mn-ea"/>
        <a:cs typeface="Angsana New" pitchFamily="18" charset="-34"/>
      </a:defRPr>
    </a:lvl3pPr>
    <a:lvl4pPr marL="1371600" algn="l" rtl="0" fontAlgn="base">
      <a:spcBef>
        <a:spcPct val="0"/>
      </a:spcBef>
      <a:spcAft>
        <a:spcPct val="0"/>
      </a:spcAft>
      <a:defRPr kern="1200">
        <a:solidFill>
          <a:schemeClr val="tx1"/>
        </a:solidFill>
        <a:latin typeface="Calibri" pitchFamily="34" charset="0"/>
        <a:ea typeface="+mn-ea"/>
        <a:cs typeface="Angsana New" pitchFamily="18" charset="-34"/>
      </a:defRPr>
    </a:lvl4pPr>
    <a:lvl5pPr marL="1828800" algn="l" rtl="0" fontAlgn="base">
      <a:spcBef>
        <a:spcPct val="0"/>
      </a:spcBef>
      <a:spcAft>
        <a:spcPct val="0"/>
      </a:spcAft>
      <a:defRPr kern="1200">
        <a:solidFill>
          <a:schemeClr val="tx1"/>
        </a:solidFill>
        <a:latin typeface="Calibri" pitchFamily="34" charset="0"/>
        <a:ea typeface="+mn-ea"/>
        <a:cs typeface="Angsana New" pitchFamily="18" charset="-34"/>
      </a:defRPr>
    </a:lvl5pPr>
    <a:lvl6pPr marL="2286000" algn="l" defTabSz="914400" rtl="0" eaLnBrk="1" latinLnBrk="0" hangingPunct="1">
      <a:defRPr kern="1200">
        <a:solidFill>
          <a:schemeClr val="tx1"/>
        </a:solidFill>
        <a:latin typeface="Calibri" pitchFamily="34" charset="0"/>
        <a:ea typeface="+mn-ea"/>
        <a:cs typeface="Angsana New" pitchFamily="18" charset="-34"/>
      </a:defRPr>
    </a:lvl6pPr>
    <a:lvl7pPr marL="2743200" algn="l" defTabSz="914400" rtl="0" eaLnBrk="1" latinLnBrk="0" hangingPunct="1">
      <a:defRPr kern="1200">
        <a:solidFill>
          <a:schemeClr val="tx1"/>
        </a:solidFill>
        <a:latin typeface="Calibri" pitchFamily="34" charset="0"/>
        <a:ea typeface="+mn-ea"/>
        <a:cs typeface="Angsana New" pitchFamily="18" charset="-34"/>
      </a:defRPr>
    </a:lvl7pPr>
    <a:lvl8pPr marL="3200400" algn="l" defTabSz="914400" rtl="0" eaLnBrk="1" latinLnBrk="0" hangingPunct="1">
      <a:defRPr kern="1200">
        <a:solidFill>
          <a:schemeClr val="tx1"/>
        </a:solidFill>
        <a:latin typeface="Calibri" pitchFamily="34" charset="0"/>
        <a:ea typeface="+mn-ea"/>
        <a:cs typeface="Angsana New" pitchFamily="18" charset="-34"/>
      </a:defRPr>
    </a:lvl8pPr>
    <a:lvl9pPr marL="3657600" algn="l" defTabSz="914400" rtl="0" eaLnBrk="1" latinLnBrk="0" hangingPunct="1">
      <a:defRPr kern="1200">
        <a:solidFill>
          <a:schemeClr val="tx1"/>
        </a:solidFill>
        <a:latin typeface="Calibri" pitchFamily="34" charset="0"/>
        <a:ea typeface="+mn-ea"/>
        <a:cs typeface="Angsana New" pitchFamily="18" charset="-34"/>
      </a:defRPr>
    </a:lvl9pPr>
  </p:defaultTextStyle>
  <p:extLst>
    <p:ext uri="{521415D9-36F7-43E2-AB2F-B90AF26B5E84}">
      <p14:sectionLst xmlns:p14="http://schemas.microsoft.com/office/powerpoint/2010/main">
        <p14:section name="既定のセクション" id="{4D8D7C9C-4091-4144-A864-0213667CFB52}">
          <p14:sldIdLst>
            <p14:sldId id="257"/>
            <p14:sldId id="261"/>
            <p14:sldId id="327"/>
            <p14:sldId id="314"/>
            <p14:sldId id="259"/>
          </p14:sldIdLst>
        </p14:section>
        <p14:section name="先行研究の分析と本研究の位置づけ" id="{1AF61321-4892-4077-8948-431D02BBEED6}">
          <p14:sldIdLst>
            <p14:sldId id="276"/>
            <p14:sldId id="281"/>
            <p14:sldId id="282"/>
          </p14:sldIdLst>
        </p14:section>
        <p14:section name="大学進学率を規定する要因" id="{06F7D694-1BF3-4F8B-9912-E18033C1E37D}">
          <p14:sldIdLst>
            <p14:sldId id="315"/>
            <p14:sldId id="300"/>
            <p14:sldId id="292"/>
            <p14:sldId id="294"/>
            <p14:sldId id="295"/>
            <p14:sldId id="289"/>
            <p14:sldId id="290"/>
            <p14:sldId id="293"/>
            <p14:sldId id="296"/>
          </p14:sldIdLst>
        </p14:section>
        <p14:section name="地域毎の男女格差の時系列分析" id="{9516B6A4-98AE-4672-ACEB-D9F82794889E}">
          <p14:sldIdLst>
            <p14:sldId id="316"/>
            <p14:sldId id="325"/>
            <p14:sldId id="286"/>
            <p14:sldId id="287"/>
            <p14:sldId id="288"/>
            <p14:sldId id="299"/>
            <p14:sldId id="320"/>
          </p14:sldIdLst>
        </p14:section>
        <p14:section name="大学進学率の時系列推移" id="{38C43F1E-5E1B-4BE2-ACAA-537204D2B090}">
          <p14:sldIdLst>
            <p14:sldId id="326"/>
            <p14:sldId id="285"/>
          </p14:sldIdLst>
        </p14:section>
        <p14:section name="大学進学率の時系列推移（県内、男性）" id="{513A7724-C1C6-4121-8451-3AB2964EDF93}">
          <p14:sldIdLst>
            <p14:sldId id="301"/>
          </p14:sldIdLst>
        </p14:section>
        <p14:section name="大学進学率の時系列推移（県外、男性）" id="{C1E0BD9E-A85C-4FF7-AEA3-A082EA87BA36}">
          <p14:sldIdLst>
            <p14:sldId id="303"/>
          </p14:sldIdLst>
        </p14:section>
        <p14:section name="大学進学率の時系列推移（県内、女性）" id="{46D2F440-D9D9-40A9-93DD-21610A9A70C4}">
          <p14:sldIdLst>
            <p14:sldId id="302"/>
          </p14:sldIdLst>
        </p14:section>
        <p14:section name="大学進学率の時系列推移（県外、女性）" id="{73F018CC-6F1B-457E-9C85-90776C9521BE}">
          <p14:sldIdLst>
            <p14:sldId id="304"/>
          </p14:sldIdLst>
        </p14:section>
        <p14:section name="まとめ" id="{762BFBA5-C3A4-46FA-95B6-39B22179DD14}">
          <p14:sldIdLst>
            <p14:sldId id="317"/>
            <p14:sldId id="322"/>
            <p14:sldId id="323"/>
            <p14:sldId id="306"/>
            <p14:sldId id="324"/>
            <p14:sldId id="31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2" autoAdjust="0"/>
    <p:restoredTop sz="92442" autoAdjust="0"/>
  </p:normalViewPr>
  <p:slideViewPr>
    <p:cSldViewPr>
      <p:cViewPr varScale="1">
        <p:scale>
          <a:sx n="91" d="100"/>
          <a:sy n="91" d="100"/>
        </p:scale>
        <p:origin x="1074" y="90"/>
      </p:cViewPr>
      <p:guideLst>
        <p:guide orient="horz" pos="2160"/>
        <p:guide pos="2880"/>
      </p:guideLst>
    </p:cSldViewPr>
  </p:slideViewPr>
  <p:outlineViewPr>
    <p:cViewPr>
      <p:scale>
        <a:sx n="33" d="100"/>
        <a:sy n="33" d="100"/>
      </p:scale>
      <p:origin x="0" y="-14598"/>
    </p:cViewPr>
    <p:sldLst>
      <p:sld r:id="rId1"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高谷 徹" userId="74ae249667abc6e3" providerId="LiveId" clId="{EDC27200-81CF-48B1-91DF-7DC80DCB7B3A}"/>
    <pc:docChg chg="custSel modSld">
      <pc:chgData name="高谷 徹" userId="74ae249667abc6e3" providerId="LiveId" clId="{EDC27200-81CF-48B1-91DF-7DC80DCB7B3A}" dt="2022-09-13T12:35:03.255" v="0" actId="21"/>
      <pc:docMkLst>
        <pc:docMk/>
      </pc:docMkLst>
      <pc:sldChg chg="delSp modSp mod">
        <pc:chgData name="高谷 徹" userId="74ae249667abc6e3" providerId="LiveId" clId="{EDC27200-81CF-48B1-91DF-7DC80DCB7B3A}" dt="2022-09-13T12:35:03.255" v="0" actId="21"/>
        <pc:sldMkLst>
          <pc:docMk/>
          <pc:sldMk cId="4263533859" sldId="300"/>
        </pc:sldMkLst>
        <pc:spChg chg="del">
          <ac:chgData name="高谷 徹" userId="74ae249667abc6e3" providerId="LiveId" clId="{EDC27200-81CF-48B1-91DF-7DC80DCB7B3A}" dt="2022-09-13T12:35:03.255" v="0" actId="21"/>
          <ac:spMkLst>
            <pc:docMk/>
            <pc:sldMk cId="4263533859" sldId="300"/>
            <ac:spMk id="55" creationId="{F91CA311-1F3B-49A2-B1C9-BE9DB5D5E7CF}"/>
          </ac:spMkLst>
        </pc:spChg>
        <pc:cxnChg chg="del mod">
          <ac:chgData name="高谷 徹" userId="74ae249667abc6e3" providerId="LiveId" clId="{EDC27200-81CF-48B1-91DF-7DC80DCB7B3A}" dt="2022-09-13T12:35:03.255" v="0" actId="21"/>
          <ac:cxnSpMkLst>
            <pc:docMk/>
            <pc:sldMk cId="4263533859" sldId="300"/>
            <ac:cxnSpMk id="41" creationId="{DDFBADB1-36E1-419F-833C-FDE7E78F5532}"/>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6478" tIns="48239" rIns="96478" bIns="48239"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898102" y="0"/>
            <a:ext cx="2982119" cy="500142"/>
          </a:xfrm>
          <a:prstGeom prst="rect">
            <a:avLst/>
          </a:prstGeom>
        </p:spPr>
        <p:txBody>
          <a:bodyPr vert="horz" wrap="square" lIns="96478" tIns="48239" rIns="96478" bIns="48239" numCol="1" anchor="t" anchorCtr="0" compatLnSpc="1">
            <a:prstTxWarp prst="textNoShape">
              <a:avLst/>
            </a:prstTxWarp>
          </a:bodyPr>
          <a:lstStyle>
            <a:lvl1pPr algn="r">
              <a:defRPr sz="1300"/>
            </a:lvl1pPr>
          </a:lstStyle>
          <a:p>
            <a:fld id="{B5F3A15A-1A7F-4087-9BD7-EA0D809723EA}" type="datetimeFigureOut">
              <a:rPr lang="en-US" altLang="ja-JP"/>
              <a:pPr/>
              <a:t>9/13/2022</a:t>
            </a:fld>
            <a:endParaRPr lang="en-US" altLang="ja-JP"/>
          </a:p>
        </p:txBody>
      </p:sp>
      <p:sp>
        <p:nvSpPr>
          <p:cNvPr id="4" name="Slide Image Placeholder 3"/>
          <p:cNvSpPr>
            <a:spLocks noGrp="1" noRot="1" noChangeAspect="1"/>
          </p:cNvSpPr>
          <p:nvPr>
            <p:ph type="sldImg" idx="2"/>
          </p:nvPr>
        </p:nvSpPr>
        <p:spPr>
          <a:xfrm>
            <a:off x="942975" y="750888"/>
            <a:ext cx="4997450" cy="3749675"/>
          </a:xfrm>
          <a:prstGeom prst="rect">
            <a:avLst/>
          </a:prstGeom>
          <a:noFill/>
          <a:ln w="12700">
            <a:solidFill>
              <a:prstClr val="black"/>
            </a:solidFill>
          </a:ln>
        </p:spPr>
        <p:txBody>
          <a:bodyPr vert="horz" lIns="96478" tIns="48239" rIns="96478" bIns="48239" rtlCol="0" anchor="ctr"/>
          <a:lstStyle/>
          <a:p>
            <a:pPr lvl="0"/>
            <a:endParaRPr lang="en-US" noProof="0"/>
          </a:p>
        </p:txBody>
      </p:sp>
      <p:sp>
        <p:nvSpPr>
          <p:cNvPr id="5" name="Notes Placeholder 4"/>
          <p:cNvSpPr>
            <a:spLocks noGrp="1"/>
          </p:cNvSpPr>
          <p:nvPr>
            <p:ph type="body" sz="quarter" idx="3"/>
          </p:nvPr>
        </p:nvSpPr>
        <p:spPr>
          <a:xfrm>
            <a:off x="688182" y="4751348"/>
            <a:ext cx="5505450" cy="4501277"/>
          </a:xfrm>
          <a:prstGeom prst="rect">
            <a:avLst/>
          </a:prstGeom>
        </p:spPr>
        <p:txBody>
          <a:bodyPr vert="horz" lIns="96478" tIns="48239" rIns="96478" bIns="4823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500960"/>
            <a:ext cx="2982119" cy="500142"/>
          </a:xfrm>
          <a:prstGeom prst="rect">
            <a:avLst/>
          </a:prstGeom>
        </p:spPr>
        <p:txBody>
          <a:bodyPr vert="horz" lIns="96478" tIns="48239" rIns="96478" bIns="48239"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98102" y="9500960"/>
            <a:ext cx="2982119" cy="500142"/>
          </a:xfrm>
          <a:prstGeom prst="rect">
            <a:avLst/>
          </a:prstGeom>
        </p:spPr>
        <p:txBody>
          <a:bodyPr vert="horz" wrap="square" lIns="96478" tIns="48239" rIns="96478" bIns="48239" numCol="1" anchor="b" anchorCtr="0" compatLnSpc="1">
            <a:prstTxWarp prst="textNoShape">
              <a:avLst/>
            </a:prstTxWarp>
          </a:bodyPr>
          <a:lstStyle>
            <a:lvl1pPr algn="r">
              <a:defRPr sz="1300"/>
            </a:lvl1pPr>
          </a:lstStyle>
          <a:p>
            <a:fld id="{5A98E42D-3CEE-4AC4-BA03-9D5FFAD127CE}" type="slidenum">
              <a:rPr lang="en-US" altLang="ja-JP"/>
              <a:pPr/>
              <a:t>‹#›</a:t>
            </a:fld>
            <a:endParaRPr lang="en-US" altLang="ja-JP"/>
          </a:p>
        </p:txBody>
      </p:sp>
    </p:spTree>
    <p:extLst>
      <p:ext uri="{BB962C8B-B14F-4D97-AF65-F5344CB8AC3E}">
        <p14:creationId xmlns:p14="http://schemas.microsoft.com/office/powerpoint/2010/main" val="36233912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ja-JP"/>
          </a:p>
        </p:txBody>
      </p:sp>
      <p:sp>
        <p:nvSpPr>
          <p:cNvPr id="1843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83887" indent="-301495">
              <a:defRPr>
                <a:solidFill>
                  <a:schemeClr val="tx1"/>
                </a:solidFill>
                <a:latin typeface="Calibri" pitchFamily="34" charset="0"/>
              </a:defRPr>
            </a:lvl2pPr>
            <a:lvl3pPr marL="1205979" indent="-241196">
              <a:defRPr>
                <a:solidFill>
                  <a:schemeClr val="tx1"/>
                </a:solidFill>
                <a:latin typeface="Calibri" pitchFamily="34" charset="0"/>
              </a:defRPr>
            </a:lvl3pPr>
            <a:lvl4pPr marL="1688371" indent="-241196">
              <a:defRPr>
                <a:solidFill>
                  <a:schemeClr val="tx1"/>
                </a:solidFill>
                <a:latin typeface="Calibri" pitchFamily="34" charset="0"/>
              </a:defRPr>
            </a:lvl4pPr>
            <a:lvl5pPr marL="2170763" indent="-241196">
              <a:defRPr>
                <a:solidFill>
                  <a:schemeClr val="tx1"/>
                </a:solidFill>
                <a:latin typeface="Calibri" pitchFamily="34" charset="0"/>
              </a:defRPr>
            </a:lvl5pPr>
            <a:lvl6pPr marL="2653154" indent="-241196" fontAlgn="base">
              <a:spcBef>
                <a:spcPct val="0"/>
              </a:spcBef>
              <a:spcAft>
                <a:spcPct val="0"/>
              </a:spcAft>
              <a:defRPr>
                <a:solidFill>
                  <a:schemeClr val="tx1"/>
                </a:solidFill>
                <a:latin typeface="Calibri" pitchFamily="34" charset="0"/>
              </a:defRPr>
            </a:lvl6pPr>
            <a:lvl7pPr marL="3135546" indent="-241196" fontAlgn="base">
              <a:spcBef>
                <a:spcPct val="0"/>
              </a:spcBef>
              <a:spcAft>
                <a:spcPct val="0"/>
              </a:spcAft>
              <a:defRPr>
                <a:solidFill>
                  <a:schemeClr val="tx1"/>
                </a:solidFill>
                <a:latin typeface="Calibri" pitchFamily="34" charset="0"/>
              </a:defRPr>
            </a:lvl7pPr>
            <a:lvl8pPr marL="3617938" indent="-241196" fontAlgn="base">
              <a:spcBef>
                <a:spcPct val="0"/>
              </a:spcBef>
              <a:spcAft>
                <a:spcPct val="0"/>
              </a:spcAft>
              <a:defRPr>
                <a:solidFill>
                  <a:schemeClr val="tx1"/>
                </a:solidFill>
                <a:latin typeface="Calibri" pitchFamily="34" charset="0"/>
              </a:defRPr>
            </a:lvl8pPr>
            <a:lvl9pPr marL="4100330" indent="-241196"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ja-JP" altLang="ja-JP"/>
          </a:p>
        </p:txBody>
      </p:sp>
      <p:sp>
        <p:nvSpPr>
          <p:cNvPr id="1843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83887" indent="-301495">
              <a:defRPr>
                <a:solidFill>
                  <a:schemeClr val="tx1"/>
                </a:solidFill>
                <a:latin typeface="Calibri" pitchFamily="34" charset="0"/>
              </a:defRPr>
            </a:lvl2pPr>
            <a:lvl3pPr marL="1205979" indent="-241196">
              <a:defRPr>
                <a:solidFill>
                  <a:schemeClr val="tx1"/>
                </a:solidFill>
                <a:latin typeface="Calibri" pitchFamily="34" charset="0"/>
              </a:defRPr>
            </a:lvl3pPr>
            <a:lvl4pPr marL="1688371" indent="-241196">
              <a:defRPr>
                <a:solidFill>
                  <a:schemeClr val="tx1"/>
                </a:solidFill>
                <a:latin typeface="Calibri" pitchFamily="34" charset="0"/>
              </a:defRPr>
            </a:lvl4pPr>
            <a:lvl5pPr marL="2170763" indent="-241196">
              <a:defRPr>
                <a:solidFill>
                  <a:schemeClr val="tx1"/>
                </a:solidFill>
                <a:latin typeface="Calibri" pitchFamily="34" charset="0"/>
              </a:defRPr>
            </a:lvl5pPr>
            <a:lvl6pPr marL="2653154" indent="-241196" fontAlgn="base">
              <a:spcBef>
                <a:spcPct val="0"/>
              </a:spcBef>
              <a:spcAft>
                <a:spcPct val="0"/>
              </a:spcAft>
              <a:defRPr>
                <a:solidFill>
                  <a:schemeClr val="tx1"/>
                </a:solidFill>
                <a:latin typeface="Calibri" pitchFamily="34" charset="0"/>
              </a:defRPr>
            </a:lvl6pPr>
            <a:lvl7pPr marL="3135546" indent="-241196" fontAlgn="base">
              <a:spcBef>
                <a:spcPct val="0"/>
              </a:spcBef>
              <a:spcAft>
                <a:spcPct val="0"/>
              </a:spcAft>
              <a:defRPr>
                <a:solidFill>
                  <a:schemeClr val="tx1"/>
                </a:solidFill>
                <a:latin typeface="Calibri" pitchFamily="34" charset="0"/>
              </a:defRPr>
            </a:lvl7pPr>
            <a:lvl8pPr marL="3617938" indent="-241196" fontAlgn="base">
              <a:spcBef>
                <a:spcPct val="0"/>
              </a:spcBef>
              <a:spcAft>
                <a:spcPct val="0"/>
              </a:spcAft>
              <a:defRPr>
                <a:solidFill>
                  <a:schemeClr val="tx1"/>
                </a:solidFill>
                <a:latin typeface="Calibri" pitchFamily="34" charset="0"/>
              </a:defRPr>
            </a:lvl8pPr>
            <a:lvl9pPr marL="4100330" indent="-241196" fontAlgn="base">
              <a:spcBef>
                <a:spcPct val="0"/>
              </a:spcBef>
              <a:spcAft>
                <a:spcPct val="0"/>
              </a:spcAft>
              <a:defRPr>
                <a:solidFill>
                  <a:schemeClr val="tx1"/>
                </a:solidFill>
                <a:latin typeface="Calibri" pitchFamily="34" charset="0"/>
              </a:defRPr>
            </a:lvl9pPr>
          </a:lstStyle>
          <a:p>
            <a:pPr>
              <a:buSzPct val="100000"/>
            </a:pPr>
            <a:fld id="{604BE72A-086C-4208-8CE3-72001B2B1004}" type="datetime8">
              <a:rPr lang="en-US" altLang="ja-JP">
                <a:solidFill>
                  <a:srgbClr val="000000"/>
                </a:solidFill>
                <a:sym typeface="Calibri" pitchFamily="34" charset="0"/>
              </a:rPr>
              <a:pPr>
                <a:buSzPct val="100000"/>
              </a:pPr>
              <a:t>9/13/2022 9:27 PM</a:t>
            </a:fld>
            <a:endParaRPr lang="en-US" altLang="ja-JP">
              <a:solidFill>
                <a:srgbClr val="000000"/>
              </a:solidFill>
              <a:sym typeface="Calibri" pitchFamily="34" charset="0"/>
            </a:endParaRPr>
          </a:p>
        </p:txBody>
      </p:sp>
      <p:sp>
        <p:nvSpPr>
          <p:cNvPr id="18438" name="Footer Placeholder 5"/>
          <p:cNvSpPr>
            <a:spLocks noGrp="1"/>
          </p:cNvSpPr>
          <p:nvPr>
            <p:ph type="ftr" sz="quarter" idx="4"/>
          </p:nvPr>
        </p:nvSpPr>
        <p:spPr bwMode="auto">
          <a:xfrm>
            <a:off x="0" y="9500960"/>
            <a:ext cx="6193632" cy="5001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83887" indent="-301495">
              <a:defRPr>
                <a:solidFill>
                  <a:schemeClr val="tx1"/>
                </a:solidFill>
                <a:latin typeface="Calibri" pitchFamily="34" charset="0"/>
              </a:defRPr>
            </a:lvl2pPr>
            <a:lvl3pPr marL="1205979" indent="-241196">
              <a:defRPr>
                <a:solidFill>
                  <a:schemeClr val="tx1"/>
                </a:solidFill>
                <a:latin typeface="Calibri" pitchFamily="34" charset="0"/>
              </a:defRPr>
            </a:lvl3pPr>
            <a:lvl4pPr marL="1688371" indent="-241196">
              <a:defRPr>
                <a:solidFill>
                  <a:schemeClr val="tx1"/>
                </a:solidFill>
                <a:latin typeface="Calibri" pitchFamily="34" charset="0"/>
              </a:defRPr>
            </a:lvl4pPr>
            <a:lvl5pPr marL="2170763" indent="-241196">
              <a:defRPr>
                <a:solidFill>
                  <a:schemeClr val="tx1"/>
                </a:solidFill>
                <a:latin typeface="Calibri" pitchFamily="34" charset="0"/>
              </a:defRPr>
            </a:lvl5pPr>
            <a:lvl6pPr marL="2653154" indent="-241196" fontAlgn="base">
              <a:spcBef>
                <a:spcPct val="0"/>
              </a:spcBef>
              <a:spcAft>
                <a:spcPct val="0"/>
              </a:spcAft>
              <a:defRPr>
                <a:solidFill>
                  <a:schemeClr val="tx1"/>
                </a:solidFill>
                <a:latin typeface="Calibri" pitchFamily="34" charset="0"/>
              </a:defRPr>
            </a:lvl6pPr>
            <a:lvl7pPr marL="3135546" indent="-241196" fontAlgn="base">
              <a:spcBef>
                <a:spcPct val="0"/>
              </a:spcBef>
              <a:spcAft>
                <a:spcPct val="0"/>
              </a:spcAft>
              <a:defRPr>
                <a:solidFill>
                  <a:schemeClr val="tx1"/>
                </a:solidFill>
                <a:latin typeface="Calibri" pitchFamily="34" charset="0"/>
              </a:defRPr>
            </a:lvl7pPr>
            <a:lvl8pPr marL="3617938" indent="-241196" fontAlgn="base">
              <a:spcBef>
                <a:spcPct val="0"/>
              </a:spcBef>
              <a:spcAft>
                <a:spcPct val="0"/>
              </a:spcAft>
              <a:defRPr>
                <a:solidFill>
                  <a:schemeClr val="tx1"/>
                </a:solidFill>
                <a:latin typeface="Calibri" pitchFamily="34" charset="0"/>
              </a:defRPr>
            </a:lvl8pPr>
            <a:lvl9pPr marL="4100330" indent="-241196"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r>
              <a:rPr lang="en-US" altLang="ja-JP" sz="500">
                <a:solidFill>
                  <a:srgbClr val="000000"/>
                </a:solidFill>
                <a:sym typeface="Calibri" pitchFamily="34" charset="0"/>
              </a:rPr>
              <a:t>© 2007 Microsoft Corporation. All rights reserved. Microsoft</a:t>
            </a:r>
            <a:r>
              <a:rPr lang="ja-JP" altLang="en-US" sz="500">
                <a:solidFill>
                  <a:srgbClr val="000000"/>
                </a:solidFill>
                <a:sym typeface="Calibri" pitchFamily="34" charset="0"/>
              </a:rPr>
              <a:t>、</a:t>
            </a:r>
            <a:r>
              <a:rPr lang="en-US" altLang="ja-JP" sz="500">
                <a:solidFill>
                  <a:srgbClr val="000000"/>
                </a:solidFill>
                <a:sym typeface="Calibri" pitchFamily="34" charset="0"/>
              </a:rPr>
              <a:t>Windows</a:t>
            </a:r>
            <a:r>
              <a:rPr lang="ja-JP" altLang="en-US" sz="500">
                <a:solidFill>
                  <a:srgbClr val="000000"/>
                </a:solidFill>
                <a:sym typeface="Calibri" pitchFamily="34" charset="0"/>
              </a:rPr>
              <a:t>、</a:t>
            </a:r>
            <a:r>
              <a:rPr lang="en-US" altLang="ja-JP" sz="500">
                <a:solidFill>
                  <a:srgbClr val="000000"/>
                </a:solidFill>
                <a:sym typeface="Calibri" pitchFamily="34" charset="0"/>
              </a:rPr>
              <a:t>Windows Vista</a:t>
            </a:r>
            <a:r>
              <a:rPr lang="ja-JP" altLang="en-US" sz="500">
                <a:solidFill>
                  <a:srgbClr val="000000"/>
                </a:solidFill>
                <a:sym typeface="Calibri" pitchFamily="34" charset="0"/>
              </a:rPr>
              <a:t>、およびその他の製品名は、米国およびその他の国における登録商標または商標 です。</a:t>
            </a:r>
          </a:p>
          <a:p>
            <a:pPr fontAlgn="base">
              <a:spcBef>
                <a:spcPct val="0"/>
              </a:spcBef>
              <a:spcAft>
                <a:spcPct val="0"/>
              </a:spcAft>
              <a:buSzPct val="100000"/>
            </a:pPr>
            <a:r>
              <a:rPr lang="ja-JP" altLang="en-US" sz="500">
                <a:solidFill>
                  <a:srgbClr val="000000"/>
                </a:solidFill>
                <a:sym typeface="Calibri" pitchFamily="34" charset="0"/>
              </a:rPr>
              <a:t>ここに示す情報は参照だけを目的とし、発表時点での </a:t>
            </a:r>
            <a:r>
              <a:rPr lang="en-US" altLang="ja-JP" sz="500">
                <a:solidFill>
                  <a:srgbClr val="000000"/>
                </a:solidFill>
                <a:sym typeface="Calibri" pitchFamily="34" charset="0"/>
              </a:rPr>
              <a:t>Microsoft Corporation </a:t>
            </a:r>
            <a:r>
              <a:rPr lang="ja-JP" altLang="en-US" sz="500">
                <a:solidFill>
                  <a:srgbClr val="000000"/>
                </a:solidFill>
                <a:sym typeface="Calibri" pitchFamily="34" charset="0"/>
              </a:rPr>
              <a:t>の見解を表します。  </a:t>
            </a:r>
            <a:r>
              <a:rPr lang="en-US" altLang="ja-JP" sz="500">
                <a:solidFill>
                  <a:srgbClr val="000000"/>
                </a:solidFill>
                <a:sym typeface="Calibri" pitchFamily="34" charset="0"/>
              </a:rPr>
              <a:t>Microsoft </a:t>
            </a:r>
            <a:r>
              <a:rPr lang="ja-JP" altLang="en-US" sz="500">
                <a:solidFill>
                  <a:srgbClr val="000000"/>
                </a:solidFill>
                <a:sym typeface="Calibri" pitchFamily="34" charset="0"/>
              </a:rPr>
              <a:t>は変化する市況に対応する必要があり、この発表は </a:t>
            </a:r>
            <a:r>
              <a:rPr lang="en-US" altLang="ja-JP" sz="500">
                <a:solidFill>
                  <a:srgbClr val="000000"/>
                </a:solidFill>
                <a:sym typeface="Calibri" pitchFamily="34" charset="0"/>
              </a:rPr>
              <a:t>Microsoft </a:t>
            </a:r>
            <a:r>
              <a:rPr lang="ja-JP" altLang="en-US" sz="500">
                <a:solidFill>
                  <a:srgbClr val="000000"/>
                </a:solidFill>
                <a:sym typeface="Calibri" pitchFamily="34" charset="0"/>
              </a:rPr>
              <a:t>のコミットメントとして解釈されるものではありません。また </a:t>
            </a:r>
            <a:r>
              <a:rPr lang="en-US" altLang="ja-JP" sz="500">
                <a:solidFill>
                  <a:srgbClr val="000000"/>
                </a:solidFill>
                <a:sym typeface="Calibri" pitchFamily="34" charset="0"/>
              </a:rPr>
              <a:t>Microsoft </a:t>
            </a:r>
            <a:r>
              <a:rPr lang="ja-JP" altLang="en-US" sz="500">
                <a:solidFill>
                  <a:srgbClr val="000000"/>
                </a:solidFill>
                <a:sym typeface="Calibri" pitchFamily="34" charset="0"/>
              </a:rPr>
              <a:t>はこの発表日以降に提供されるあらゆる情報について、その正確性を保証できるものではありません。  </a:t>
            </a:r>
            <a:br>
              <a:rPr lang="ja-JP" altLang="en-US" sz="500">
                <a:solidFill>
                  <a:srgbClr val="000000"/>
                </a:solidFill>
                <a:sym typeface="Calibri" pitchFamily="34" charset="0"/>
              </a:rPr>
            </a:br>
            <a:r>
              <a:rPr lang="en-US" altLang="ja-JP" sz="500">
                <a:solidFill>
                  <a:srgbClr val="000000"/>
                </a:solidFill>
                <a:sym typeface="Calibri" pitchFamily="34" charset="0"/>
              </a:rPr>
              <a:t>Microsoft </a:t>
            </a:r>
            <a:r>
              <a:rPr lang="ja-JP" altLang="en-US" sz="500">
                <a:solidFill>
                  <a:srgbClr val="000000"/>
                </a:solidFill>
                <a:sym typeface="Calibri" pitchFamily="34" charset="0"/>
              </a:rPr>
              <a:t>はここに示される情報について、明示、黙示、または法令を問わず保証をしません。</a:t>
            </a:r>
          </a:p>
        </p:txBody>
      </p:sp>
      <p:sp>
        <p:nvSpPr>
          <p:cNvPr id="18439" name="Slide Number Placeholder 6"/>
          <p:cNvSpPr>
            <a:spLocks noGrp="1"/>
          </p:cNvSpPr>
          <p:nvPr>
            <p:ph type="sldNum" sz="quarter" idx="5"/>
          </p:nvPr>
        </p:nvSpPr>
        <p:spPr bwMode="auto">
          <a:xfrm>
            <a:off x="6193632" y="9500960"/>
            <a:ext cx="686589" cy="5001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83887" indent="-301495">
              <a:defRPr>
                <a:solidFill>
                  <a:schemeClr val="tx1"/>
                </a:solidFill>
                <a:latin typeface="Calibri" pitchFamily="34" charset="0"/>
              </a:defRPr>
            </a:lvl2pPr>
            <a:lvl3pPr marL="1205979" indent="-241196">
              <a:defRPr>
                <a:solidFill>
                  <a:schemeClr val="tx1"/>
                </a:solidFill>
                <a:latin typeface="Calibri" pitchFamily="34" charset="0"/>
              </a:defRPr>
            </a:lvl3pPr>
            <a:lvl4pPr marL="1688371" indent="-241196">
              <a:defRPr>
                <a:solidFill>
                  <a:schemeClr val="tx1"/>
                </a:solidFill>
                <a:latin typeface="Calibri" pitchFamily="34" charset="0"/>
              </a:defRPr>
            </a:lvl4pPr>
            <a:lvl5pPr marL="2170763" indent="-241196">
              <a:defRPr>
                <a:solidFill>
                  <a:schemeClr val="tx1"/>
                </a:solidFill>
                <a:latin typeface="Calibri" pitchFamily="34" charset="0"/>
              </a:defRPr>
            </a:lvl5pPr>
            <a:lvl6pPr marL="2653154" indent="-241196" fontAlgn="base">
              <a:spcBef>
                <a:spcPct val="0"/>
              </a:spcBef>
              <a:spcAft>
                <a:spcPct val="0"/>
              </a:spcAft>
              <a:defRPr>
                <a:solidFill>
                  <a:schemeClr val="tx1"/>
                </a:solidFill>
                <a:latin typeface="Calibri" pitchFamily="34" charset="0"/>
              </a:defRPr>
            </a:lvl6pPr>
            <a:lvl7pPr marL="3135546" indent="-241196" fontAlgn="base">
              <a:spcBef>
                <a:spcPct val="0"/>
              </a:spcBef>
              <a:spcAft>
                <a:spcPct val="0"/>
              </a:spcAft>
              <a:defRPr>
                <a:solidFill>
                  <a:schemeClr val="tx1"/>
                </a:solidFill>
                <a:latin typeface="Calibri" pitchFamily="34" charset="0"/>
              </a:defRPr>
            </a:lvl7pPr>
            <a:lvl8pPr marL="3617938" indent="-241196" fontAlgn="base">
              <a:spcBef>
                <a:spcPct val="0"/>
              </a:spcBef>
              <a:spcAft>
                <a:spcPct val="0"/>
              </a:spcAft>
              <a:defRPr>
                <a:solidFill>
                  <a:schemeClr val="tx1"/>
                </a:solidFill>
                <a:latin typeface="Calibri" pitchFamily="34" charset="0"/>
              </a:defRPr>
            </a:lvl8pPr>
            <a:lvl9pPr marL="4100330" indent="-241196" fontAlgn="base">
              <a:spcBef>
                <a:spcPct val="0"/>
              </a:spcBef>
              <a:spcAft>
                <a:spcPct val="0"/>
              </a:spcAft>
              <a:defRPr>
                <a:solidFill>
                  <a:schemeClr val="tx1"/>
                </a:solidFill>
                <a:latin typeface="Calibri" pitchFamily="34" charset="0"/>
              </a:defRPr>
            </a:lvl9pPr>
          </a:lstStyle>
          <a:p>
            <a:pPr>
              <a:buSzPct val="100000"/>
            </a:pPr>
            <a:fld id="{1386FDB1-15D5-4156-9F4C-62FCEEAE2AC9}" type="slidenum">
              <a:rPr lang="en-US" altLang="ja-JP">
                <a:solidFill>
                  <a:srgbClr val="000000"/>
                </a:solidFill>
                <a:sym typeface="Calibri" pitchFamily="34" charset="0"/>
              </a:rPr>
              <a:pPr>
                <a:buSzPct val="100000"/>
              </a:pPr>
              <a:t>1</a:t>
            </a:fld>
            <a:endParaRPr lang="en-US" altLang="ja-JP">
              <a:solidFill>
                <a:srgbClr val="000000"/>
              </a:solidFill>
              <a:sym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98E42D-3CEE-4AC4-BA03-9D5FFAD127CE}" type="slidenum">
              <a:rPr lang="en-US" altLang="ja-JP" smtClean="0"/>
              <a:pPr/>
              <a:t>28</a:t>
            </a:fld>
            <a:endParaRPr lang="en-US" altLang="ja-JP"/>
          </a:p>
        </p:txBody>
      </p:sp>
    </p:spTree>
    <p:extLst>
      <p:ext uri="{BB962C8B-B14F-4D97-AF65-F5344CB8AC3E}">
        <p14:creationId xmlns:p14="http://schemas.microsoft.com/office/powerpoint/2010/main" val="3492312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98E42D-3CEE-4AC4-BA03-9D5FFAD127CE}" type="slidenum">
              <a:rPr lang="en-US" altLang="ja-JP" smtClean="0"/>
              <a:pPr/>
              <a:t>29</a:t>
            </a:fld>
            <a:endParaRPr lang="en-US" altLang="ja-JP"/>
          </a:p>
        </p:txBody>
      </p:sp>
    </p:spTree>
    <p:extLst>
      <p:ext uri="{BB962C8B-B14F-4D97-AF65-F5344CB8AC3E}">
        <p14:creationId xmlns:p14="http://schemas.microsoft.com/office/powerpoint/2010/main" val="2899028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98E42D-3CEE-4AC4-BA03-9D5FFAD127CE}" type="slidenum">
              <a:rPr lang="en-US" altLang="ja-JP" smtClean="0"/>
              <a:pPr/>
              <a:t>34</a:t>
            </a:fld>
            <a:endParaRPr lang="en-US" altLang="ja-JP"/>
          </a:p>
        </p:txBody>
      </p:sp>
    </p:spTree>
    <p:extLst>
      <p:ext uri="{BB962C8B-B14F-4D97-AF65-F5344CB8AC3E}">
        <p14:creationId xmlns:p14="http://schemas.microsoft.com/office/powerpoint/2010/main" val="3850828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98E42D-3CEE-4AC4-BA03-9D5FFAD127CE}" type="slidenum">
              <a:rPr lang="en-US" altLang="ja-JP" smtClean="0"/>
              <a:pPr/>
              <a:t>3</a:t>
            </a:fld>
            <a:endParaRPr lang="en-US" altLang="ja-JP"/>
          </a:p>
        </p:txBody>
      </p:sp>
    </p:spTree>
    <p:extLst>
      <p:ext uri="{BB962C8B-B14F-4D97-AF65-F5344CB8AC3E}">
        <p14:creationId xmlns:p14="http://schemas.microsoft.com/office/powerpoint/2010/main" val="1157290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98E42D-3CEE-4AC4-BA03-9D5FFAD127CE}" type="slidenum">
              <a:rPr lang="en-US" altLang="ja-JP" smtClean="0"/>
              <a:pPr/>
              <a:t>13</a:t>
            </a:fld>
            <a:endParaRPr lang="en-US" altLang="ja-JP"/>
          </a:p>
        </p:txBody>
      </p:sp>
    </p:spTree>
    <p:extLst>
      <p:ext uri="{BB962C8B-B14F-4D97-AF65-F5344CB8AC3E}">
        <p14:creationId xmlns:p14="http://schemas.microsoft.com/office/powerpoint/2010/main" val="339492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98E42D-3CEE-4AC4-BA03-9D5FFAD127CE}" type="slidenum">
              <a:rPr lang="en-US" altLang="ja-JP" smtClean="0"/>
              <a:pPr/>
              <a:t>14</a:t>
            </a:fld>
            <a:endParaRPr lang="en-US" altLang="ja-JP"/>
          </a:p>
        </p:txBody>
      </p:sp>
    </p:spTree>
    <p:extLst>
      <p:ext uri="{BB962C8B-B14F-4D97-AF65-F5344CB8AC3E}">
        <p14:creationId xmlns:p14="http://schemas.microsoft.com/office/powerpoint/2010/main" val="775216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98E42D-3CEE-4AC4-BA03-9D5FFAD127CE}" type="slidenum">
              <a:rPr lang="en-US" altLang="ja-JP" smtClean="0"/>
              <a:pPr/>
              <a:t>15</a:t>
            </a:fld>
            <a:endParaRPr lang="en-US" altLang="ja-JP"/>
          </a:p>
        </p:txBody>
      </p:sp>
    </p:spTree>
    <p:extLst>
      <p:ext uri="{BB962C8B-B14F-4D97-AF65-F5344CB8AC3E}">
        <p14:creationId xmlns:p14="http://schemas.microsoft.com/office/powerpoint/2010/main" val="2631488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98E42D-3CEE-4AC4-BA03-9D5FFAD127CE}" type="slidenum">
              <a:rPr lang="en-US" altLang="ja-JP" smtClean="0"/>
              <a:pPr/>
              <a:t>17</a:t>
            </a:fld>
            <a:endParaRPr lang="en-US" altLang="ja-JP"/>
          </a:p>
        </p:txBody>
      </p:sp>
    </p:spTree>
    <p:extLst>
      <p:ext uri="{BB962C8B-B14F-4D97-AF65-F5344CB8AC3E}">
        <p14:creationId xmlns:p14="http://schemas.microsoft.com/office/powerpoint/2010/main" val="690160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98E42D-3CEE-4AC4-BA03-9D5FFAD127CE}" type="slidenum">
              <a:rPr lang="en-US" altLang="ja-JP" smtClean="0"/>
              <a:pPr/>
              <a:t>20</a:t>
            </a:fld>
            <a:endParaRPr lang="en-US" altLang="ja-JP"/>
          </a:p>
        </p:txBody>
      </p:sp>
    </p:spTree>
    <p:extLst>
      <p:ext uri="{BB962C8B-B14F-4D97-AF65-F5344CB8AC3E}">
        <p14:creationId xmlns:p14="http://schemas.microsoft.com/office/powerpoint/2010/main" val="2939850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98E42D-3CEE-4AC4-BA03-9D5FFAD127CE}" type="slidenum">
              <a:rPr lang="en-US" altLang="ja-JP" smtClean="0"/>
              <a:pPr/>
              <a:t>26</a:t>
            </a:fld>
            <a:endParaRPr lang="en-US" altLang="ja-JP"/>
          </a:p>
        </p:txBody>
      </p:sp>
    </p:spTree>
    <p:extLst>
      <p:ext uri="{BB962C8B-B14F-4D97-AF65-F5344CB8AC3E}">
        <p14:creationId xmlns:p14="http://schemas.microsoft.com/office/powerpoint/2010/main" val="3383823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98E42D-3CEE-4AC4-BA03-9D5FFAD127CE}" type="slidenum">
              <a:rPr lang="en-US" altLang="ja-JP" smtClean="0"/>
              <a:pPr/>
              <a:t>27</a:t>
            </a:fld>
            <a:endParaRPr lang="en-US" altLang="ja-JP"/>
          </a:p>
        </p:txBody>
      </p:sp>
    </p:spTree>
    <p:extLst>
      <p:ext uri="{BB962C8B-B14F-4D97-AF65-F5344CB8AC3E}">
        <p14:creationId xmlns:p14="http://schemas.microsoft.com/office/powerpoint/2010/main" val="2514511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4000"/>
            </a:lvl1pPr>
          </a:lstStyle>
          <a:p>
            <a:r>
              <a:rPr lang="ja-JP" altLang="en-US"/>
              <a:t>マスター タイトルの書式設定</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a:t>マスター サブタイトルの書式設定</a:t>
            </a:r>
            <a:endParaRPr lang="en-US" dirty="0"/>
          </a:p>
        </p:txBody>
      </p:sp>
    </p:spTree>
    <p:extLst>
      <p:ext uri="{BB962C8B-B14F-4D97-AF65-F5344CB8AC3E}">
        <p14:creationId xmlns:p14="http://schemas.microsoft.com/office/powerpoint/2010/main" val="96868591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ja-JP" altLang="en-US"/>
              <a:t>マスター タイトルの書式設定</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163115899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ja-JP" altLang="en-US"/>
              <a:t>マスター タイトルの書式設定</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ja-JP" altLang="en-US"/>
              <a:t>マスター テキストの書式設定</a:t>
            </a:r>
          </a:p>
        </p:txBody>
      </p:sp>
    </p:spTree>
    <p:extLst>
      <p:ext uri="{BB962C8B-B14F-4D97-AF65-F5344CB8AC3E}">
        <p14:creationId xmlns:p14="http://schemas.microsoft.com/office/powerpoint/2010/main" val="70861672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a:t>マスター サブタイトルの書式設定</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ja-JP" altLang="en-US"/>
              <a:t>マスター テキストの書式設定</a:t>
            </a:r>
          </a:p>
        </p:txBody>
      </p:sp>
    </p:spTree>
    <p:extLst>
      <p:ext uri="{BB962C8B-B14F-4D97-AF65-F5344CB8AC3E}">
        <p14:creationId xmlns:p14="http://schemas.microsoft.com/office/powerpoint/2010/main" val="164453289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25954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a:t>マスター サブタイトルの書式設定</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ja-JP" altLang="en-US"/>
              <a:t>マスター テキストの書式設定</a:t>
            </a:r>
          </a:p>
        </p:txBody>
      </p:sp>
    </p:spTree>
    <p:extLst>
      <p:ext uri="{BB962C8B-B14F-4D97-AF65-F5344CB8AC3E}">
        <p14:creationId xmlns:p14="http://schemas.microsoft.com/office/powerpoint/2010/main" val="5124526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6" name="Text Placeholder 5"/>
          <p:cNvSpPr>
            <a:spLocks noGrp="1"/>
          </p:cNvSpPr>
          <p:nvPr>
            <p:ph type="body" sz="quarter" idx="10"/>
          </p:nvPr>
        </p:nvSpPr>
        <p:spPr>
          <a:xfrm>
            <a:off x="381000" y="980728"/>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70253413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81341" y="980728"/>
            <a:ext cx="8382000" cy="187743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2000"/>
            </a:lvl4pPr>
            <a:lvl5pPr>
              <a:lnSpc>
                <a:spcPct val="90000"/>
              </a:lnSpc>
              <a:defRPr sz="20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228417781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381000" y="908720"/>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908720"/>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272080690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424203224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5263708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34259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31173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75" y="6525344"/>
            <a:ext cx="9159875" cy="33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553998"/>
          </a:xfrm>
          <a:prstGeom prst="rect">
            <a:avLst/>
          </a:prstGeom>
        </p:spPr>
        <p:txBody>
          <a:bodyPr vert="horz" wrap="square" lIns="0" tIns="0" rIns="0" bIns="0" rtlCol="0" anchor="t">
            <a:spAutoFit/>
          </a:bodyPr>
          <a:lstStyle/>
          <a:p>
            <a:r>
              <a:rPr lang="ja-JP" altLang="en-US" dirty="0"/>
              <a:t>マスター タイトルの書式設定</a:t>
            </a:r>
            <a:endParaRPr lang="en-US" dirty="0"/>
          </a:p>
        </p:txBody>
      </p:sp>
      <p:sp>
        <p:nvSpPr>
          <p:cNvPr id="1028" name="Text Placeholder 2"/>
          <p:cNvSpPr>
            <a:spLocks noGrp="1"/>
          </p:cNvSpPr>
          <p:nvPr>
            <p:ph type="body" idx="1"/>
          </p:nvPr>
        </p:nvSpPr>
        <p:spPr bwMode="auto">
          <a:xfrm>
            <a:off x="381000" y="908720"/>
            <a:ext cx="838200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9" r:id="rId10"/>
    <p:sldLayoutId id="2147483690" r:id="rId11"/>
    <p:sldLayoutId id="2147483687" r:id="rId12"/>
  </p:sldLayoutIdLst>
  <p:transition>
    <p:fade/>
  </p:transition>
  <p:txStyles>
    <p:titleStyle>
      <a:lvl1pPr algn="l" defTabSz="912813" rtl="0" eaLnBrk="1" fontAlgn="base" hangingPunct="1">
        <a:lnSpc>
          <a:spcPct val="90000"/>
        </a:lnSpc>
        <a:spcBef>
          <a:spcPct val="0"/>
        </a:spcBef>
        <a:spcAft>
          <a:spcPct val="0"/>
        </a:spcAft>
        <a:defRPr kumimoji="1" lang="en-US" sz="40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2pPr>
      <a:lvl3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3pPr>
      <a:lvl4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4pPr>
      <a:lvl5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5pPr>
      <a:lvl6pPr marL="4572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9pPr>
    </p:titleStyle>
    <p:bodyStyle>
      <a:lvl1pPr marL="396875" indent="-396875" algn="l" defTabSz="912813" rtl="0" eaLnBrk="1" fontAlgn="base" hangingPunct="1">
        <a:lnSpc>
          <a:spcPct val="90000"/>
        </a:lnSpc>
        <a:spcBef>
          <a:spcPct val="20000"/>
        </a:spcBef>
        <a:spcAft>
          <a:spcPct val="0"/>
        </a:spcAft>
        <a:buBlip>
          <a:blip r:embed="rId16"/>
        </a:buBlip>
        <a:defRPr kumimoji="1" sz="2800" kern="1200">
          <a:solidFill>
            <a:schemeClr val="tx1"/>
          </a:solidFill>
          <a:latin typeface="+mn-lt"/>
          <a:ea typeface="+mn-ea"/>
          <a:cs typeface="+mn-cs"/>
        </a:defRPr>
      </a:lvl1pPr>
      <a:lvl2pPr marL="914400" indent="-396875" algn="l" defTabSz="912813" rtl="0" eaLnBrk="1" fontAlgn="base" hangingPunct="1">
        <a:lnSpc>
          <a:spcPct val="90000"/>
        </a:lnSpc>
        <a:spcBef>
          <a:spcPct val="20000"/>
        </a:spcBef>
        <a:spcAft>
          <a:spcPct val="0"/>
        </a:spcAft>
        <a:buBlip>
          <a:blip r:embed="rId17"/>
        </a:buBlip>
        <a:defRPr kumimoji="1" sz="2400" kern="1200">
          <a:solidFill>
            <a:schemeClr val="tx1"/>
          </a:solidFill>
          <a:latin typeface="+mn-lt"/>
          <a:ea typeface="+mn-ea"/>
          <a:cs typeface="+mn-cs"/>
        </a:defRPr>
      </a:lvl2pPr>
      <a:lvl3pPr marL="1258888" indent="-344488" algn="l" defTabSz="912813" rtl="0" eaLnBrk="1" fontAlgn="base" hangingPunct="1">
        <a:lnSpc>
          <a:spcPct val="90000"/>
        </a:lnSpc>
        <a:spcBef>
          <a:spcPct val="20000"/>
        </a:spcBef>
        <a:spcAft>
          <a:spcPct val="0"/>
        </a:spcAft>
        <a:buBlip>
          <a:blip r:embed="rId17"/>
        </a:buBlip>
        <a:defRPr kumimoji="1" sz="2000" kern="1200">
          <a:solidFill>
            <a:schemeClr val="tx1"/>
          </a:solidFill>
          <a:latin typeface="+mn-lt"/>
          <a:ea typeface="+mn-ea"/>
          <a:cs typeface="+mn-cs"/>
        </a:defRPr>
      </a:lvl3pPr>
      <a:lvl4pPr marL="1604963" indent="-346075" algn="l" defTabSz="912813" rtl="0" eaLnBrk="1" fontAlgn="base" hangingPunct="1">
        <a:lnSpc>
          <a:spcPct val="90000"/>
        </a:lnSpc>
        <a:spcBef>
          <a:spcPct val="20000"/>
        </a:spcBef>
        <a:spcAft>
          <a:spcPct val="0"/>
        </a:spcAft>
        <a:buBlip>
          <a:blip r:embed="rId17"/>
        </a:buBlip>
        <a:defRPr kumimoji="1" sz="2000" kern="1200">
          <a:solidFill>
            <a:schemeClr val="tx1"/>
          </a:solidFill>
          <a:latin typeface="+mn-lt"/>
          <a:ea typeface="+mn-ea"/>
          <a:cs typeface="+mn-cs"/>
        </a:defRPr>
      </a:lvl4pPr>
      <a:lvl5pPr marL="1941513" indent="-336550" algn="l" defTabSz="912813" rtl="0" eaLnBrk="1" fontAlgn="base" hangingPunct="1">
        <a:lnSpc>
          <a:spcPct val="90000"/>
        </a:lnSpc>
        <a:spcBef>
          <a:spcPct val="20000"/>
        </a:spcBef>
        <a:spcAft>
          <a:spcPct val="0"/>
        </a:spcAft>
        <a:buBlip>
          <a:blip r:embed="rId17"/>
        </a:buBlip>
        <a:defRPr kumimoji="1" sz="20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363" rtl="0" eaLnBrk="1" latinLnBrk="0" hangingPunct="1">
        <a:defRPr kumimoji="1" sz="1800" kern="1200">
          <a:solidFill>
            <a:schemeClr val="tx1"/>
          </a:solidFill>
          <a:latin typeface="+mn-lt"/>
          <a:ea typeface="+mn-ea"/>
          <a:cs typeface="+mn-cs"/>
        </a:defRPr>
      </a:lvl1pPr>
      <a:lvl2pPr marL="457182" algn="l" defTabSz="914363" rtl="0" eaLnBrk="1" latinLnBrk="0" hangingPunct="1">
        <a:defRPr kumimoji="1" sz="1800" kern="1200">
          <a:solidFill>
            <a:schemeClr val="tx1"/>
          </a:solidFill>
          <a:latin typeface="+mn-lt"/>
          <a:ea typeface="+mn-ea"/>
          <a:cs typeface="+mn-cs"/>
        </a:defRPr>
      </a:lvl2pPr>
      <a:lvl3pPr marL="914363" algn="l" defTabSz="914363" rtl="0" eaLnBrk="1" latinLnBrk="0" hangingPunct="1">
        <a:defRPr kumimoji="1" sz="1800" kern="1200">
          <a:solidFill>
            <a:schemeClr val="tx1"/>
          </a:solidFill>
          <a:latin typeface="+mn-lt"/>
          <a:ea typeface="+mn-ea"/>
          <a:cs typeface="+mn-cs"/>
        </a:defRPr>
      </a:lvl3pPr>
      <a:lvl4pPr marL="1371545" algn="l" defTabSz="914363" rtl="0" eaLnBrk="1" latinLnBrk="0" hangingPunct="1">
        <a:defRPr kumimoji="1" sz="1800" kern="1200">
          <a:solidFill>
            <a:schemeClr val="tx1"/>
          </a:solidFill>
          <a:latin typeface="+mn-lt"/>
          <a:ea typeface="+mn-ea"/>
          <a:cs typeface="+mn-cs"/>
        </a:defRPr>
      </a:lvl4pPr>
      <a:lvl5pPr marL="1828727" algn="l" defTabSz="914363" rtl="0" eaLnBrk="1" latinLnBrk="0" hangingPunct="1">
        <a:defRPr kumimoji="1" sz="1800" kern="1200">
          <a:solidFill>
            <a:schemeClr val="tx1"/>
          </a:solidFill>
          <a:latin typeface="+mn-lt"/>
          <a:ea typeface="+mn-ea"/>
          <a:cs typeface="+mn-cs"/>
        </a:defRPr>
      </a:lvl5pPr>
      <a:lvl6pPr marL="2285909" algn="l" defTabSz="914363" rtl="0" eaLnBrk="1" latinLnBrk="0" hangingPunct="1">
        <a:defRPr kumimoji="1" sz="1800" kern="1200">
          <a:solidFill>
            <a:schemeClr val="tx1"/>
          </a:solidFill>
          <a:latin typeface="+mn-lt"/>
          <a:ea typeface="+mn-ea"/>
          <a:cs typeface="+mn-cs"/>
        </a:defRPr>
      </a:lvl6pPr>
      <a:lvl7pPr marL="2743090" algn="l" defTabSz="914363" rtl="0" eaLnBrk="1" latinLnBrk="0" hangingPunct="1">
        <a:defRPr kumimoji="1" sz="1800" kern="1200">
          <a:solidFill>
            <a:schemeClr val="tx1"/>
          </a:solidFill>
          <a:latin typeface="+mn-lt"/>
          <a:ea typeface="+mn-ea"/>
          <a:cs typeface="+mn-cs"/>
        </a:defRPr>
      </a:lvl7pPr>
      <a:lvl8pPr marL="3200272" algn="l" defTabSz="914363" rtl="0" eaLnBrk="1" latinLnBrk="0" hangingPunct="1">
        <a:defRPr kumimoji="1" sz="1800" kern="1200">
          <a:solidFill>
            <a:schemeClr val="tx1"/>
          </a:solidFill>
          <a:latin typeface="+mn-lt"/>
          <a:ea typeface="+mn-ea"/>
          <a:cs typeface="+mn-cs"/>
        </a:defRPr>
      </a:lvl8pPr>
      <a:lvl9pPr marL="3657454" algn="l" defTabSz="914363"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a:t>Click to edit Master title style</a:t>
            </a:r>
          </a:p>
        </p:txBody>
      </p:sp>
      <p:sp>
        <p:nvSpPr>
          <p:cNvPr id="2052"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Tree>
  </p:cSld>
  <p:clrMap bg1="lt1" tx1="dk1" bg2="lt2" tx2="dk2" accent1="accent1" accent2="accent2" accent3="accent3" accent4="accent4" accent5="accent5" accent6="accent6" hlink="hlink" folHlink="folHlink"/>
  <p:sldLayoutIdLst>
    <p:sldLayoutId id="2147483688" r:id="rId1"/>
  </p:sldLayoutIdLst>
  <p:transition>
    <p:fade/>
  </p:transition>
  <p:txStyles>
    <p:titleStyle>
      <a:lvl1pPr algn="l" defTabSz="912813" rtl="0" fontAlgn="base">
        <a:lnSpc>
          <a:spcPct val="90000"/>
        </a:lnSpc>
        <a:spcBef>
          <a:spcPct val="0"/>
        </a:spcBef>
        <a:spcAft>
          <a:spcPct val="0"/>
        </a:spcAft>
        <a:defRPr lang="en-US" sz="4800" kern="1200" spc="-125"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cs typeface="Arial" charset="0"/>
        </a:defRPr>
      </a:lvl2pPr>
      <a:lvl3pPr algn="l" defTabSz="912813" rtl="0" fontAlgn="base">
        <a:lnSpc>
          <a:spcPct val="90000"/>
        </a:lnSpc>
        <a:spcBef>
          <a:spcPct val="0"/>
        </a:spcBef>
        <a:spcAft>
          <a:spcPct val="0"/>
        </a:spcAft>
        <a:defRPr sz="4800">
          <a:solidFill>
            <a:schemeClr val="tx1"/>
          </a:solidFill>
          <a:latin typeface="Calibri" pitchFamily="34" charset="0"/>
          <a:cs typeface="Arial" charset="0"/>
        </a:defRPr>
      </a:lvl3pPr>
      <a:lvl4pPr algn="l" defTabSz="912813" rtl="0" fontAlgn="base">
        <a:lnSpc>
          <a:spcPct val="90000"/>
        </a:lnSpc>
        <a:spcBef>
          <a:spcPct val="0"/>
        </a:spcBef>
        <a:spcAft>
          <a:spcPct val="0"/>
        </a:spcAft>
        <a:defRPr sz="4800">
          <a:solidFill>
            <a:schemeClr val="tx1"/>
          </a:solidFill>
          <a:latin typeface="Calibri" pitchFamily="34" charset="0"/>
          <a:cs typeface="Arial" charset="0"/>
        </a:defRPr>
      </a:lvl4pPr>
      <a:lvl5pPr algn="l" defTabSz="912813" rtl="0" fontAlgn="base">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algn="l" defTabSz="912813" rtl="0" fontAlgn="base">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0.png"/><Relationship Id="rId7" Type="http://schemas.openxmlformats.org/officeDocument/2006/relationships/image" Target="../media/image210.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00.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0.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290.png"/><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0.png"/></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defTabSz="914363" fontAlgn="auto">
              <a:spcAft>
                <a:spcPts val="0"/>
              </a:spcAft>
              <a:defRPr/>
            </a:pPr>
            <a:r>
              <a:rPr lang="ja-JP" altLang="en-US" dirty="0">
                <a:latin typeface="Meiryo UI" pitchFamily="50" charset="-128"/>
                <a:ea typeface="Meiryo UI" pitchFamily="50" charset="-128"/>
                <a:cs typeface="Meiryo UI" pitchFamily="50" charset="-128"/>
              </a:rPr>
              <a:t>男女別大学進学率の</a:t>
            </a:r>
            <a:br>
              <a:rPr lang="en-US" altLang="ja-JP" dirty="0">
                <a:latin typeface="Meiryo UI" pitchFamily="50" charset="-128"/>
                <a:ea typeface="Meiryo UI" pitchFamily="50" charset="-128"/>
                <a:cs typeface="Meiryo UI" pitchFamily="50" charset="-128"/>
              </a:rPr>
            </a:br>
            <a:r>
              <a:rPr lang="ja-JP" altLang="en-US" dirty="0">
                <a:latin typeface="Meiryo UI" pitchFamily="50" charset="-128"/>
                <a:ea typeface="Meiryo UI" pitchFamily="50" charset="-128"/>
                <a:cs typeface="Meiryo UI" pitchFamily="50" charset="-128"/>
              </a:rPr>
              <a:t>地域別格差の原因と影響</a:t>
            </a:r>
            <a:endParaRPr dirty="0">
              <a:latin typeface="Meiryo UI" pitchFamily="50" charset="-128"/>
              <a:ea typeface="Meiryo UI" pitchFamily="50" charset="-128"/>
              <a:cs typeface="Meiryo UI" pitchFamily="50" charset="-128"/>
            </a:endParaRPr>
          </a:p>
        </p:txBody>
      </p:sp>
      <p:sp>
        <p:nvSpPr>
          <p:cNvPr id="3" name="Subtitle 2"/>
          <p:cNvSpPr>
            <a:spLocks noGrp="1"/>
          </p:cNvSpPr>
          <p:nvPr>
            <p:ph type="subTitle" idx="1"/>
          </p:nvPr>
        </p:nvSpPr>
        <p:spPr>
          <a:xfrm>
            <a:off x="730250" y="4344988"/>
            <a:ext cx="7681913" cy="1293812"/>
          </a:xfrm>
        </p:spPr>
        <p:txBody>
          <a:bodyPr>
            <a:normAutofit/>
          </a:bodyPr>
          <a:lstStyle/>
          <a:p>
            <a:pPr>
              <a:lnSpc>
                <a:spcPct val="80000"/>
              </a:lnSpc>
              <a:spcBef>
                <a:spcPct val="0"/>
              </a:spcBef>
            </a:pPr>
            <a:r>
              <a:rPr lang="ja-JP" altLang="en-US" dirty="0">
                <a:solidFill>
                  <a:srgbClr val="000000"/>
                </a:solidFill>
                <a:latin typeface="Meiryo UI" pitchFamily="50" charset="-128"/>
                <a:ea typeface="Meiryo UI" pitchFamily="50" charset="-128"/>
                <a:cs typeface="Meiryo UI" pitchFamily="50" charset="-128"/>
                <a:sym typeface="Calibri" pitchFamily="34" charset="0"/>
              </a:rPr>
              <a:t>卒業研究発表</a:t>
            </a:r>
            <a:br>
              <a:rPr lang="en-US" altLang="ja-JP" dirty="0">
                <a:solidFill>
                  <a:srgbClr val="000000"/>
                </a:solidFill>
                <a:latin typeface="Meiryo UI" pitchFamily="50" charset="-128"/>
                <a:ea typeface="Meiryo UI" pitchFamily="50" charset="-128"/>
                <a:cs typeface="Meiryo UI" pitchFamily="50" charset="-128"/>
                <a:sym typeface="Calibri" pitchFamily="34" charset="0"/>
              </a:rPr>
            </a:br>
            <a:r>
              <a:rPr lang="ja-JP" altLang="en-US" dirty="0">
                <a:solidFill>
                  <a:srgbClr val="000000"/>
                </a:solidFill>
                <a:latin typeface="Meiryo UI" pitchFamily="50" charset="-128"/>
                <a:ea typeface="Meiryo UI" pitchFamily="50" charset="-128"/>
                <a:cs typeface="Meiryo UI" pitchFamily="50" charset="-128"/>
                <a:sym typeface="Calibri" pitchFamily="34" charset="0"/>
              </a:rPr>
              <a:t>高谷徹</a:t>
            </a:r>
            <a:r>
              <a:rPr lang="en-US" altLang="ja-JP" dirty="0">
                <a:solidFill>
                  <a:srgbClr val="000000"/>
                </a:solidFill>
                <a:latin typeface="Meiryo UI" pitchFamily="50" charset="-128"/>
                <a:ea typeface="Meiryo UI" pitchFamily="50" charset="-128"/>
                <a:cs typeface="Meiryo UI" pitchFamily="50" charset="-128"/>
                <a:sym typeface="Calibri" pitchFamily="34" charset="0"/>
              </a:rPr>
              <a:t>(0810516700)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AF24E8-5722-4584-884B-B3BAFDE78B36}"/>
              </a:ext>
            </a:extLst>
          </p:cNvPr>
          <p:cNvSpPr>
            <a:spLocks noGrp="1"/>
          </p:cNvSpPr>
          <p:nvPr>
            <p:ph type="title"/>
          </p:nvPr>
        </p:nvSpPr>
        <p:spPr>
          <a:xfrm>
            <a:off x="381000" y="230188"/>
            <a:ext cx="8382000" cy="553998"/>
          </a:xfrm>
        </p:spPr>
        <p:txBody>
          <a:bodyPr/>
          <a:lstStyle/>
          <a:p>
            <a:r>
              <a:rPr lang="ja-JP" altLang="en-US" dirty="0"/>
              <a:t>今回明らかになった要因の全体像</a:t>
            </a:r>
          </a:p>
        </p:txBody>
      </p:sp>
      <p:sp>
        <p:nvSpPr>
          <p:cNvPr id="25" name="正方形/長方形 24">
            <a:extLst>
              <a:ext uri="{FF2B5EF4-FFF2-40B4-BE49-F238E27FC236}">
                <a16:creationId xmlns:a16="http://schemas.microsoft.com/office/drawing/2014/main" id="{0C256E1C-716C-44D1-955C-A1FE04EF0973}"/>
              </a:ext>
            </a:extLst>
          </p:cNvPr>
          <p:cNvSpPr/>
          <p:nvPr/>
        </p:nvSpPr>
        <p:spPr bwMode="auto">
          <a:xfrm>
            <a:off x="5076057" y="2636912"/>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県外進学率</a:t>
            </a:r>
          </a:p>
        </p:txBody>
      </p:sp>
      <p:sp>
        <p:nvSpPr>
          <p:cNvPr id="26" name="正方形/長方形 25">
            <a:extLst>
              <a:ext uri="{FF2B5EF4-FFF2-40B4-BE49-F238E27FC236}">
                <a16:creationId xmlns:a16="http://schemas.microsoft.com/office/drawing/2014/main" id="{9F35E4A7-6221-4ECB-9822-838A35CABEC6}"/>
              </a:ext>
            </a:extLst>
          </p:cNvPr>
          <p:cNvSpPr/>
          <p:nvPr/>
        </p:nvSpPr>
        <p:spPr bwMode="auto">
          <a:xfrm>
            <a:off x="5078745" y="3573016"/>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県内進学率</a:t>
            </a:r>
          </a:p>
        </p:txBody>
      </p:sp>
      <p:sp>
        <p:nvSpPr>
          <p:cNvPr id="27" name="四角形: 角を丸くする 26">
            <a:extLst>
              <a:ext uri="{FF2B5EF4-FFF2-40B4-BE49-F238E27FC236}">
                <a16:creationId xmlns:a16="http://schemas.microsoft.com/office/drawing/2014/main" id="{18D53110-7E10-4A8F-B7FD-9070C9A4DCB5}"/>
              </a:ext>
            </a:extLst>
          </p:cNvPr>
          <p:cNvSpPr/>
          <p:nvPr/>
        </p:nvSpPr>
        <p:spPr bwMode="auto">
          <a:xfrm>
            <a:off x="4716017" y="2420888"/>
            <a:ext cx="1872208" cy="1800200"/>
          </a:xfrm>
          <a:prstGeom prst="roundRect">
            <a:avLst>
              <a:gd name="adj" fmla="val 8623"/>
            </a:avLst>
          </a:prstGeom>
          <a:noFill/>
          <a:ln>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a:solidFill>
                <a:schemeClr val="tx1"/>
              </a:solidFill>
              <a:latin typeface="Segoe" pitchFamily="34" charset="0"/>
            </a:endParaRPr>
          </a:p>
        </p:txBody>
      </p:sp>
      <p:sp>
        <p:nvSpPr>
          <p:cNvPr id="28" name="テキスト ボックス 27">
            <a:extLst>
              <a:ext uri="{FF2B5EF4-FFF2-40B4-BE49-F238E27FC236}">
                <a16:creationId xmlns:a16="http://schemas.microsoft.com/office/drawing/2014/main" id="{4F2FF009-AAAD-4502-A178-91EB61C27EA8}"/>
              </a:ext>
            </a:extLst>
          </p:cNvPr>
          <p:cNvSpPr txBox="1"/>
          <p:nvPr/>
        </p:nvSpPr>
        <p:spPr>
          <a:xfrm>
            <a:off x="4707070" y="2117790"/>
            <a:ext cx="1211461" cy="307777"/>
          </a:xfrm>
          <a:prstGeom prst="rect">
            <a:avLst/>
          </a:prstGeom>
          <a:noFill/>
        </p:spPr>
        <p:txBody>
          <a:bodyPr wrap="square" rtlCol="0">
            <a:spAutoFit/>
          </a:bodyPr>
          <a:lstStyle/>
          <a:p>
            <a:r>
              <a:rPr kumimoji="1" lang="ja-JP" altLang="en-US" sz="1400" dirty="0"/>
              <a:t>大学進学率</a:t>
            </a:r>
          </a:p>
        </p:txBody>
      </p:sp>
      <p:sp>
        <p:nvSpPr>
          <p:cNvPr id="29" name="正方形/長方形 28">
            <a:extLst>
              <a:ext uri="{FF2B5EF4-FFF2-40B4-BE49-F238E27FC236}">
                <a16:creationId xmlns:a16="http://schemas.microsoft.com/office/drawing/2014/main" id="{9A4F10AA-9A4F-45A3-8D48-A248DB7E0AC5}"/>
              </a:ext>
            </a:extLst>
          </p:cNvPr>
          <p:cNvSpPr/>
          <p:nvPr/>
        </p:nvSpPr>
        <p:spPr bwMode="auto">
          <a:xfrm>
            <a:off x="6821970" y="3568262"/>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大学</a:t>
            </a:r>
            <a:endParaRPr kumimoji="1" lang="en-US" altLang="ja-JP" sz="1200" dirty="0">
              <a:solidFill>
                <a:schemeClr val="tx1"/>
              </a:solidFill>
              <a:latin typeface="Segoe" pitchFamily="34" charset="0"/>
            </a:endParaRPr>
          </a:p>
          <a:p>
            <a:pPr algn="ctr" defTabSz="914099" fontAlgn="base">
              <a:spcBef>
                <a:spcPct val="0"/>
              </a:spcBef>
              <a:spcAft>
                <a:spcPct val="0"/>
              </a:spcAft>
            </a:pPr>
            <a:r>
              <a:rPr kumimoji="1" lang="ja-JP" altLang="en-US" sz="1200" dirty="0">
                <a:solidFill>
                  <a:schemeClr val="tx1"/>
                </a:solidFill>
                <a:latin typeface="Segoe" pitchFamily="34" charset="0"/>
              </a:rPr>
              <a:t>収容率</a:t>
            </a:r>
          </a:p>
        </p:txBody>
      </p:sp>
      <p:cxnSp>
        <p:nvCxnSpPr>
          <p:cNvPr id="30" name="直線矢印コネクタ 29">
            <a:extLst>
              <a:ext uri="{FF2B5EF4-FFF2-40B4-BE49-F238E27FC236}">
                <a16:creationId xmlns:a16="http://schemas.microsoft.com/office/drawing/2014/main" id="{D84F796A-2787-4CB1-9902-B96D95183C6F}"/>
              </a:ext>
            </a:extLst>
          </p:cNvPr>
          <p:cNvCxnSpPr>
            <a:cxnSpLocks/>
            <a:stCxn id="29" idx="1"/>
            <a:endCxn id="26" idx="3"/>
          </p:cNvCxnSpPr>
          <p:nvPr/>
        </p:nvCxnSpPr>
        <p:spPr>
          <a:xfrm flipH="1">
            <a:off x="6230874" y="3784286"/>
            <a:ext cx="591096" cy="4754"/>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E3147475-5FC7-4903-8E58-4D4C1DC4B787}"/>
              </a:ext>
            </a:extLst>
          </p:cNvPr>
          <p:cNvSpPr/>
          <p:nvPr/>
        </p:nvSpPr>
        <p:spPr bwMode="auto">
          <a:xfrm>
            <a:off x="3779912" y="5013176"/>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所得</a:t>
            </a:r>
          </a:p>
        </p:txBody>
      </p:sp>
      <p:cxnSp>
        <p:nvCxnSpPr>
          <p:cNvPr id="32" name="直線矢印コネクタ 31">
            <a:extLst>
              <a:ext uri="{FF2B5EF4-FFF2-40B4-BE49-F238E27FC236}">
                <a16:creationId xmlns:a16="http://schemas.microsoft.com/office/drawing/2014/main" id="{5AC76A74-9B6F-4321-A1B5-119A637FBD8A}"/>
              </a:ext>
            </a:extLst>
          </p:cNvPr>
          <p:cNvCxnSpPr>
            <a:cxnSpLocks/>
            <a:stCxn id="27" idx="2"/>
            <a:endCxn id="31" idx="3"/>
          </p:cNvCxnSpPr>
          <p:nvPr/>
        </p:nvCxnSpPr>
        <p:spPr>
          <a:xfrm flipH="1">
            <a:off x="4932041" y="4221088"/>
            <a:ext cx="720080" cy="100811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F4278994-140B-4BBB-88A3-1F15DAD80E44}"/>
              </a:ext>
            </a:extLst>
          </p:cNvPr>
          <p:cNvCxnSpPr>
            <a:cxnSpLocks/>
          </p:cNvCxnSpPr>
          <p:nvPr/>
        </p:nvCxnSpPr>
        <p:spPr>
          <a:xfrm flipH="1">
            <a:off x="6605947" y="4930600"/>
            <a:ext cx="496258" cy="0"/>
          </a:xfrm>
          <a:prstGeom prst="straightConnector1">
            <a:avLst/>
          </a:prstGeom>
          <a:ln w="381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494601CC-B0F3-4298-A59C-A9BA456852A6}"/>
              </a:ext>
            </a:extLst>
          </p:cNvPr>
          <p:cNvCxnSpPr>
            <a:cxnSpLocks/>
          </p:cNvCxnSpPr>
          <p:nvPr/>
        </p:nvCxnSpPr>
        <p:spPr>
          <a:xfrm flipH="1">
            <a:off x="6605947" y="4748360"/>
            <a:ext cx="497822"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B97B3683-500F-4A87-9AA8-66713453FEAF}"/>
              </a:ext>
            </a:extLst>
          </p:cNvPr>
          <p:cNvSpPr txBox="1"/>
          <p:nvPr/>
        </p:nvSpPr>
        <p:spPr>
          <a:xfrm>
            <a:off x="7150049" y="4581128"/>
            <a:ext cx="905982" cy="307777"/>
          </a:xfrm>
          <a:prstGeom prst="rect">
            <a:avLst/>
          </a:prstGeom>
          <a:noFill/>
        </p:spPr>
        <p:txBody>
          <a:bodyPr wrap="square" rtlCol="0">
            <a:spAutoFit/>
          </a:bodyPr>
          <a:lstStyle/>
          <a:p>
            <a:r>
              <a:rPr kumimoji="1" lang="ja-JP" altLang="en-US" sz="1400" dirty="0"/>
              <a:t>正の相関</a:t>
            </a:r>
          </a:p>
        </p:txBody>
      </p:sp>
      <p:sp>
        <p:nvSpPr>
          <p:cNvPr id="36" name="テキスト ボックス 35">
            <a:extLst>
              <a:ext uri="{FF2B5EF4-FFF2-40B4-BE49-F238E27FC236}">
                <a16:creationId xmlns:a16="http://schemas.microsoft.com/office/drawing/2014/main" id="{2098690B-76AD-46A1-8B53-4225CA420BD4}"/>
              </a:ext>
            </a:extLst>
          </p:cNvPr>
          <p:cNvSpPr txBox="1"/>
          <p:nvPr/>
        </p:nvSpPr>
        <p:spPr>
          <a:xfrm>
            <a:off x="7150049" y="4830735"/>
            <a:ext cx="905982" cy="307777"/>
          </a:xfrm>
          <a:prstGeom prst="rect">
            <a:avLst/>
          </a:prstGeom>
          <a:noFill/>
        </p:spPr>
        <p:txBody>
          <a:bodyPr wrap="square" rtlCol="0">
            <a:spAutoFit/>
          </a:bodyPr>
          <a:lstStyle/>
          <a:p>
            <a:r>
              <a:rPr kumimoji="1" lang="ja-JP" altLang="en-US" sz="1400" dirty="0"/>
              <a:t>負の相関</a:t>
            </a:r>
          </a:p>
        </p:txBody>
      </p:sp>
      <p:sp>
        <p:nvSpPr>
          <p:cNvPr id="37" name="正方形/長方形 36">
            <a:extLst>
              <a:ext uri="{FF2B5EF4-FFF2-40B4-BE49-F238E27FC236}">
                <a16:creationId xmlns:a16="http://schemas.microsoft.com/office/drawing/2014/main" id="{13B31520-A0DE-4205-B642-B17DB628014B}"/>
              </a:ext>
            </a:extLst>
          </p:cNvPr>
          <p:cNvSpPr/>
          <p:nvPr/>
        </p:nvSpPr>
        <p:spPr bwMode="auto">
          <a:xfrm>
            <a:off x="2420708" y="2636912"/>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県外進学率</a:t>
            </a:r>
          </a:p>
        </p:txBody>
      </p:sp>
      <p:sp>
        <p:nvSpPr>
          <p:cNvPr id="38" name="正方形/長方形 37">
            <a:extLst>
              <a:ext uri="{FF2B5EF4-FFF2-40B4-BE49-F238E27FC236}">
                <a16:creationId xmlns:a16="http://schemas.microsoft.com/office/drawing/2014/main" id="{E8ADB7E6-85FF-469C-B442-F4DE6C199785}"/>
              </a:ext>
            </a:extLst>
          </p:cNvPr>
          <p:cNvSpPr/>
          <p:nvPr/>
        </p:nvSpPr>
        <p:spPr bwMode="auto">
          <a:xfrm>
            <a:off x="2423396" y="3573016"/>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県内進学率</a:t>
            </a:r>
          </a:p>
        </p:txBody>
      </p:sp>
      <p:sp>
        <p:nvSpPr>
          <p:cNvPr id="39" name="四角形: 角を丸くする 38">
            <a:extLst>
              <a:ext uri="{FF2B5EF4-FFF2-40B4-BE49-F238E27FC236}">
                <a16:creationId xmlns:a16="http://schemas.microsoft.com/office/drawing/2014/main" id="{6075C384-09F1-48EE-86E1-1DA2922327C4}"/>
              </a:ext>
            </a:extLst>
          </p:cNvPr>
          <p:cNvSpPr/>
          <p:nvPr/>
        </p:nvSpPr>
        <p:spPr bwMode="auto">
          <a:xfrm>
            <a:off x="2060668" y="2420888"/>
            <a:ext cx="1872208" cy="1800200"/>
          </a:xfrm>
          <a:prstGeom prst="roundRect">
            <a:avLst>
              <a:gd name="adj" fmla="val 8623"/>
            </a:avLst>
          </a:prstGeom>
          <a:noFill/>
          <a:ln>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a:solidFill>
                <a:schemeClr val="tx1"/>
              </a:solidFill>
              <a:latin typeface="Segoe" pitchFamily="34" charset="0"/>
            </a:endParaRPr>
          </a:p>
        </p:txBody>
      </p:sp>
      <p:sp>
        <p:nvSpPr>
          <p:cNvPr id="40" name="テキスト ボックス 39">
            <a:extLst>
              <a:ext uri="{FF2B5EF4-FFF2-40B4-BE49-F238E27FC236}">
                <a16:creationId xmlns:a16="http://schemas.microsoft.com/office/drawing/2014/main" id="{977E4361-3F12-43C0-A253-33FB0769B2E5}"/>
              </a:ext>
            </a:extLst>
          </p:cNvPr>
          <p:cNvSpPr txBox="1"/>
          <p:nvPr/>
        </p:nvSpPr>
        <p:spPr>
          <a:xfrm>
            <a:off x="2051721" y="2117790"/>
            <a:ext cx="1473820" cy="307777"/>
          </a:xfrm>
          <a:prstGeom prst="rect">
            <a:avLst/>
          </a:prstGeom>
          <a:noFill/>
        </p:spPr>
        <p:txBody>
          <a:bodyPr wrap="square" rtlCol="0">
            <a:spAutoFit/>
          </a:bodyPr>
          <a:lstStyle/>
          <a:p>
            <a:r>
              <a:rPr kumimoji="1" lang="ja-JP" altLang="en-US" sz="1400" b="1" dirty="0"/>
              <a:t>短期大学進学率</a:t>
            </a:r>
          </a:p>
        </p:txBody>
      </p:sp>
      <p:cxnSp>
        <p:nvCxnSpPr>
          <p:cNvPr id="42" name="直線矢印コネクタ 41">
            <a:extLst>
              <a:ext uri="{FF2B5EF4-FFF2-40B4-BE49-F238E27FC236}">
                <a16:creationId xmlns:a16="http://schemas.microsoft.com/office/drawing/2014/main" id="{6CBCA884-33DE-4312-AA86-F788A2C3062F}"/>
              </a:ext>
            </a:extLst>
          </p:cNvPr>
          <p:cNvCxnSpPr>
            <a:cxnSpLocks/>
          </p:cNvCxnSpPr>
          <p:nvPr/>
        </p:nvCxnSpPr>
        <p:spPr>
          <a:xfrm>
            <a:off x="5652122" y="3068960"/>
            <a:ext cx="2688" cy="504056"/>
          </a:xfrm>
          <a:prstGeom prst="straightConnector1">
            <a:avLst/>
          </a:prstGeom>
          <a:ln w="381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1AED23E5-BC93-4061-B55B-C1C5B48B6036}"/>
              </a:ext>
            </a:extLst>
          </p:cNvPr>
          <p:cNvCxnSpPr>
            <a:cxnSpLocks/>
            <a:stCxn id="39" idx="3"/>
            <a:endCxn id="27" idx="1"/>
          </p:cNvCxnSpPr>
          <p:nvPr/>
        </p:nvCxnSpPr>
        <p:spPr>
          <a:xfrm>
            <a:off x="3932876" y="3320988"/>
            <a:ext cx="783141" cy="0"/>
          </a:xfrm>
          <a:prstGeom prst="straightConnector1">
            <a:avLst/>
          </a:prstGeom>
          <a:ln w="381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正方形/長方形 43">
            <a:extLst>
              <a:ext uri="{FF2B5EF4-FFF2-40B4-BE49-F238E27FC236}">
                <a16:creationId xmlns:a16="http://schemas.microsoft.com/office/drawing/2014/main" id="{38E18CBD-5C5E-4176-BEE4-C370640A8DE2}"/>
              </a:ext>
            </a:extLst>
          </p:cNvPr>
          <p:cNvSpPr/>
          <p:nvPr/>
        </p:nvSpPr>
        <p:spPr bwMode="auto">
          <a:xfrm>
            <a:off x="701290" y="3568262"/>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短期大学</a:t>
            </a:r>
            <a:br>
              <a:rPr kumimoji="1" lang="en-US" altLang="ja-JP" sz="1200" dirty="0">
                <a:solidFill>
                  <a:schemeClr val="tx1"/>
                </a:solidFill>
                <a:latin typeface="Segoe" pitchFamily="34" charset="0"/>
              </a:rPr>
            </a:br>
            <a:r>
              <a:rPr kumimoji="1" lang="ja-JP" altLang="en-US" sz="1200" dirty="0">
                <a:solidFill>
                  <a:schemeClr val="tx1"/>
                </a:solidFill>
                <a:latin typeface="Segoe" pitchFamily="34" charset="0"/>
              </a:rPr>
              <a:t>収容率</a:t>
            </a:r>
          </a:p>
        </p:txBody>
      </p:sp>
      <p:cxnSp>
        <p:nvCxnSpPr>
          <p:cNvPr id="45" name="直線矢印コネクタ 44">
            <a:extLst>
              <a:ext uri="{FF2B5EF4-FFF2-40B4-BE49-F238E27FC236}">
                <a16:creationId xmlns:a16="http://schemas.microsoft.com/office/drawing/2014/main" id="{FC1B4813-5F61-486B-8F4B-E31382CE6BB2}"/>
              </a:ext>
            </a:extLst>
          </p:cNvPr>
          <p:cNvCxnSpPr>
            <a:cxnSpLocks/>
            <a:stCxn id="38" idx="1"/>
            <a:endCxn id="44" idx="3"/>
          </p:cNvCxnSpPr>
          <p:nvPr/>
        </p:nvCxnSpPr>
        <p:spPr>
          <a:xfrm flipH="1" flipV="1">
            <a:off x="1853419" y="3784286"/>
            <a:ext cx="569977" cy="4754"/>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983539F3-F434-406A-8DD2-56BC09E1DCED}"/>
              </a:ext>
            </a:extLst>
          </p:cNvPr>
          <p:cNvSpPr txBox="1"/>
          <p:nvPr/>
        </p:nvSpPr>
        <p:spPr>
          <a:xfrm>
            <a:off x="1043608" y="4699840"/>
            <a:ext cx="2529229" cy="523220"/>
          </a:xfrm>
          <a:prstGeom prst="rect">
            <a:avLst/>
          </a:prstGeom>
          <a:noFill/>
        </p:spPr>
        <p:txBody>
          <a:bodyPr wrap="square" rtlCol="0">
            <a:spAutoFit/>
          </a:bodyPr>
          <a:lstStyle/>
          <a:p>
            <a:r>
              <a:rPr kumimoji="1" lang="ja-JP" altLang="en-US" sz="1400" dirty="0"/>
              <a:t>短期大学進学率と所得、平均児童数の相関は認められない</a:t>
            </a:r>
          </a:p>
        </p:txBody>
      </p:sp>
      <p:sp>
        <p:nvSpPr>
          <p:cNvPr id="47" name="正方形/長方形 46">
            <a:extLst>
              <a:ext uri="{FF2B5EF4-FFF2-40B4-BE49-F238E27FC236}">
                <a16:creationId xmlns:a16="http://schemas.microsoft.com/office/drawing/2014/main" id="{FD4B1817-2DC1-4670-AD58-DFCA918666DF}"/>
              </a:ext>
            </a:extLst>
          </p:cNvPr>
          <p:cNvSpPr/>
          <p:nvPr/>
        </p:nvSpPr>
        <p:spPr bwMode="auto">
          <a:xfrm>
            <a:off x="3784375" y="4437112"/>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b="1" dirty="0">
                <a:solidFill>
                  <a:schemeClr val="tx1"/>
                </a:solidFill>
                <a:latin typeface="Segoe" pitchFamily="34" charset="0"/>
              </a:rPr>
              <a:t>平均児童数</a:t>
            </a:r>
          </a:p>
        </p:txBody>
      </p:sp>
      <p:cxnSp>
        <p:nvCxnSpPr>
          <p:cNvPr id="48" name="直線矢印コネクタ 47">
            <a:extLst>
              <a:ext uri="{FF2B5EF4-FFF2-40B4-BE49-F238E27FC236}">
                <a16:creationId xmlns:a16="http://schemas.microsoft.com/office/drawing/2014/main" id="{D0B4B366-7907-44D5-8E6B-A48AD1770FD2}"/>
              </a:ext>
            </a:extLst>
          </p:cNvPr>
          <p:cNvCxnSpPr>
            <a:cxnSpLocks/>
            <a:stCxn id="47" idx="3"/>
            <a:endCxn id="27" idx="2"/>
          </p:cNvCxnSpPr>
          <p:nvPr/>
        </p:nvCxnSpPr>
        <p:spPr>
          <a:xfrm flipV="1">
            <a:off x="4936504" y="4221088"/>
            <a:ext cx="715617" cy="432048"/>
          </a:xfrm>
          <a:prstGeom prst="straightConnector1">
            <a:avLst/>
          </a:prstGeom>
          <a:ln w="381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34447F29-1F05-472B-87A7-DD290DE3C8BE}"/>
              </a:ext>
            </a:extLst>
          </p:cNvPr>
          <p:cNvSpPr/>
          <p:nvPr/>
        </p:nvSpPr>
        <p:spPr bwMode="auto">
          <a:xfrm>
            <a:off x="3748381" y="1541726"/>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b="1" dirty="0">
                <a:solidFill>
                  <a:schemeClr val="tx1"/>
                </a:solidFill>
                <a:latin typeface="Segoe" pitchFamily="34" charset="0"/>
              </a:rPr>
              <a:t>男女役割分担意識</a:t>
            </a:r>
          </a:p>
        </p:txBody>
      </p:sp>
      <p:cxnSp>
        <p:nvCxnSpPr>
          <p:cNvPr id="50" name="直線矢印コネクタ 49">
            <a:extLst>
              <a:ext uri="{FF2B5EF4-FFF2-40B4-BE49-F238E27FC236}">
                <a16:creationId xmlns:a16="http://schemas.microsoft.com/office/drawing/2014/main" id="{EC09B0BC-770F-4DA2-860A-044AAB572082}"/>
              </a:ext>
            </a:extLst>
          </p:cNvPr>
          <p:cNvCxnSpPr>
            <a:cxnSpLocks/>
            <a:stCxn id="49" idx="2"/>
          </p:cNvCxnSpPr>
          <p:nvPr/>
        </p:nvCxnSpPr>
        <p:spPr>
          <a:xfrm flipH="1">
            <a:off x="3779912" y="1973774"/>
            <a:ext cx="544534" cy="447114"/>
          </a:xfrm>
          <a:prstGeom prst="straightConnector1">
            <a:avLst/>
          </a:prstGeom>
          <a:ln w="381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8E8D8F9E-42D1-4E1E-BD15-46BE5D7E6BB3}"/>
              </a:ext>
            </a:extLst>
          </p:cNvPr>
          <p:cNvSpPr/>
          <p:nvPr/>
        </p:nvSpPr>
        <p:spPr bwMode="auto">
          <a:xfrm>
            <a:off x="6283060" y="1541726"/>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b="1" dirty="0">
                <a:solidFill>
                  <a:schemeClr val="tx1"/>
                </a:solidFill>
                <a:latin typeface="Segoe" pitchFamily="34" charset="0"/>
              </a:rPr>
              <a:t>大卒率</a:t>
            </a:r>
          </a:p>
        </p:txBody>
      </p:sp>
      <p:cxnSp>
        <p:nvCxnSpPr>
          <p:cNvPr id="52" name="直線矢印コネクタ 51">
            <a:extLst>
              <a:ext uri="{FF2B5EF4-FFF2-40B4-BE49-F238E27FC236}">
                <a16:creationId xmlns:a16="http://schemas.microsoft.com/office/drawing/2014/main" id="{FFB72072-5EAB-446F-BF94-6EB6B322121E}"/>
              </a:ext>
            </a:extLst>
          </p:cNvPr>
          <p:cNvCxnSpPr>
            <a:cxnSpLocks/>
            <a:stCxn id="51" idx="2"/>
          </p:cNvCxnSpPr>
          <p:nvPr/>
        </p:nvCxnSpPr>
        <p:spPr>
          <a:xfrm flipH="1">
            <a:off x="6451791" y="1973774"/>
            <a:ext cx="407334" cy="447114"/>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63E2219D-D10D-4E2C-89C0-AB2484456CA3}"/>
              </a:ext>
            </a:extLst>
          </p:cNvPr>
          <p:cNvSpPr txBox="1"/>
          <p:nvPr/>
        </p:nvSpPr>
        <p:spPr>
          <a:xfrm>
            <a:off x="5686341" y="3152001"/>
            <a:ext cx="720079" cy="307777"/>
          </a:xfrm>
          <a:prstGeom prst="rect">
            <a:avLst/>
          </a:prstGeom>
          <a:noFill/>
        </p:spPr>
        <p:txBody>
          <a:bodyPr wrap="square" rtlCol="0">
            <a:spAutoFit/>
          </a:bodyPr>
          <a:lstStyle>
            <a:defPPr>
              <a:defRPr lang="en-US"/>
            </a:defPPr>
            <a:lvl1pPr>
              <a:defRPr kumimoji="1" sz="1200"/>
            </a:lvl1pPr>
          </a:lstStyle>
          <a:p>
            <a:pPr algn="ctr"/>
            <a:r>
              <a:rPr lang="en-US" altLang="ja-JP" sz="1400" dirty="0">
                <a:solidFill>
                  <a:schemeClr val="tx2"/>
                </a:solidFill>
                <a:latin typeface="+mn-ea"/>
              </a:rPr>
              <a:t>-0.601</a:t>
            </a:r>
            <a:endParaRPr lang="ja-JP" altLang="en-US" sz="1400" dirty="0">
              <a:solidFill>
                <a:schemeClr val="tx2"/>
              </a:solidFill>
              <a:latin typeface="+mn-ea"/>
            </a:endParaRPr>
          </a:p>
        </p:txBody>
      </p:sp>
      <p:sp>
        <p:nvSpPr>
          <p:cNvPr id="53" name="テキスト ボックス 52">
            <a:extLst>
              <a:ext uri="{FF2B5EF4-FFF2-40B4-BE49-F238E27FC236}">
                <a16:creationId xmlns:a16="http://schemas.microsoft.com/office/drawing/2014/main" id="{14FCD2BE-A31D-4F57-B87E-690DAA4FD69C}"/>
              </a:ext>
            </a:extLst>
          </p:cNvPr>
          <p:cNvSpPr txBox="1"/>
          <p:nvPr/>
        </p:nvSpPr>
        <p:spPr>
          <a:xfrm>
            <a:off x="6221366" y="3419619"/>
            <a:ext cx="720079" cy="307777"/>
          </a:xfrm>
          <a:prstGeom prst="rect">
            <a:avLst/>
          </a:prstGeom>
          <a:noFill/>
        </p:spPr>
        <p:txBody>
          <a:bodyPr wrap="square" rtlCol="0">
            <a:spAutoFit/>
          </a:bodyPr>
          <a:lstStyle>
            <a:defPPr>
              <a:defRPr lang="en-US"/>
            </a:defPPr>
            <a:lvl1pPr>
              <a:defRPr kumimoji="1" sz="1200"/>
            </a:lvl1pPr>
          </a:lstStyle>
          <a:p>
            <a:pPr algn="ctr"/>
            <a:r>
              <a:rPr lang="en-US" altLang="ja-JP" sz="1400" dirty="0">
                <a:solidFill>
                  <a:srgbClr val="FF0000"/>
                </a:solidFill>
                <a:latin typeface="+mn-ea"/>
              </a:rPr>
              <a:t>0.815</a:t>
            </a:r>
            <a:endParaRPr lang="ja-JP" altLang="en-US" sz="1400" dirty="0">
              <a:solidFill>
                <a:srgbClr val="FF0000"/>
              </a:solidFill>
              <a:latin typeface="+mn-ea"/>
            </a:endParaRPr>
          </a:p>
        </p:txBody>
      </p:sp>
      <p:sp>
        <p:nvSpPr>
          <p:cNvPr id="54" name="テキスト ボックス 53">
            <a:extLst>
              <a:ext uri="{FF2B5EF4-FFF2-40B4-BE49-F238E27FC236}">
                <a16:creationId xmlns:a16="http://schemas.microsoft.com/office/drawing/2014/main" id="{67D82BB4-F85A-4C54-915E-63664D37411A}"/>
              </a:ext>
            </a:extLst>
          </p:cNvPr>
          <p:cNvSpPr txBox="1"/>
          <p:nvPr/>
        </p:nvSpPr>
        <p:spPr>
          <a:xfrm>
            <a:off x="3964405" y="3054732"/>
            <a:ext cx="720079" cy="738664"/>
          </a:xfrm>
          <a:prstGeom prst="rect">
            <a:avLst/>
          </a:prstGeom>
          <a:noFill/>
        </p:spPr>
        <p:txBody>
          <a:bodyPr wrap="square" rtlCol="0">
            <a:spAutoFit/>
          </a:bodyPr>
          <a:lstStyle>
            <a:defPPr>
              <a:defRPr lang="en-US"/>
            </a:defPPr>
            <a:lvl1pPr>
              <a:defRPr kumimoji="1" sz="1200"/>
            </a:lvl1pPr>
          </a:lstStyle>
          <a:p>
            <a:pPr algn="ctr"/>
            <a:r>
              <a:rPr lang="en-US" altLang="ja-JP" sz="1400" dirty="0">
                <a:solidFill>
                  <a:schemeClr val="tx2"/>
                </a:solidFill>
                <a:latin typeface="+mn-ea"/>
              </a:rPr>
              <a:t>-0.394</a:t>
            </a:r>
          </a:p>
          <a:p>
            <a:pPr algn="ctr"/>
            <a:r>
              <a:rPr lang="ja-JP" altLang="en-US" sz="1400" dirty="0">
                <a:solidFill>
                  <a:schemeClr val="tx2"/>
                </a:solidFill>
                <a:latin typeface="+mn-ea"/>
              </a:rPr>
              <a:t>女性は</a:t>
            </a:r>
            <a:endParaRPr lang="en-US" altLang="ja-JP" sz="1400" dirty="0">
              <a:solidFill>
                <a:schemeClr val="tx2"/>
              </a:solidFill>
              <a:latin typeface="+mn-ea"/>
            </a:endParaRPr>
          </a:p>
          <a:p>
            <a:pPr algn="ctr"/>
            <a:r>
              <a:rPr lang="en-US" altLang="ja-JP" sz="1400" dirty="0">
                <a:solidFill>
                  <a:schemeClr val="tx2"/>
                </a:solidFill>
                <a:latin typeface="+mn-ea"/>
              </a:rPr>
              <a:t>-0.474</a:t>
            </a:r>
            <a:endParaRPr lang="ja-JP" altLang="en-US" sz="1400" dirty="0">
              <a:solidFill>
                <a:schemeClr val="tx2"/>
              </a:solidFill>
              <a:latin typeface="+mn-ea"/>
            </a:endParaRPr>
          </a:p>
        </p:txBody>
      </p:sp>
      <p:sp>
        <p:nvSpPr>
          <p:cNvPr id="4" name="テキスト ボックス 3">
            <a:extLst>
              <a:ext uri="{FF2B5EF4-FFF2-40B4-BE49-F238E27FC236}">
                <a16:creationId xmlns:a16="http://schemas.microsoft.com/office/drawing/2014/main" id="{3F1379F5-D109-49DA-8C7C-82E3BD41B1A9}"/>
              </a:ext>
            </a:extLst>
          </p:cNvPr>
          <p:cNvSpPr txBox="1"/>
          <p:nvPr/>
        </p:nvSpPr>
        <p:spPr>
          <a:xfrm>
            <a:off x="6614611" y="5136070"/>
            <a:ext cx="1441420" cy="307777"/>
          </a:xfrm>
          <a:prstGeom prst="rect">
            <a:avLst/>
          </a:prstGeom>
          <a:noFill/>
        </p:spPr>
        <p:txBody>
          <a:bodyPr wrap="none" rtlCol="0">
            <a:spAutoFit/>
          </a:bodyPr>
          <a:lstStyle/>
          <a:p>
            <a:r>
              <a:rPr kumimoji="1" lang="ja-JP" altLang="en-US" sz="1400" dirty="0"/>
              <a:t>数値は相関係数</a:t>
            </a:r>
          </a:p>
        </p:txBody>
      </p:sp>
      <p:sp>
        <p:nvSpPr>
          <p:cNvPr id="56" name="テキスト ボックス 55">
            <a:extLst>
              <a:ext uri="{FF2B5EF4-FFF2-40B4-BE49-F238E27FC236}">
                <a16:creationId xmlns:a16="http://schemas.microsoft.com/office/drawing/2014/main" id="{32B28299-D5C1-4E76-812D-C7C47685CCD3}"/>
              </a:ext>
            </a:extLst>
          </p:cNvPr>
          <p:cNvSpPr txBox="1"/>
          <p:nvPr/>
        </p:nvSpPr>
        <p:spPr>
          <a:xfrm>
            <a:off x="1766136" y="3490066"/>
            <a:ext cx="720079" cy="307777"/>
          </a:xfrm>
          <a:prstGeom prst="rect">
            <a:avLst/>
          </a:prstGeom>
          <a:noFill/>
        </p:spPr>
        <p:txBody>
          <a:bodyPr wrap="square" rtlCol="0">
            <a:spAutoFit/>
          </a:bodyPr>
          <a:lstStyle>
            <a:defPPr>
              <a:defRPr lang="en-US"/>
            </a:defPPr>
            <a:lvl1pPr>
              <a:defRPr kumimoji="1" sz="1200"/>
            </a:lvl1pPr>
          </a:lstStyle>
          <a:p>
            <a:pPr algn="ctr"/>
            <a:r>
              <a:rPr lang="en-US" altLang="ja-JP" sz="1400" dirty="0">
                <a:solidFill>
                  <a:srgbClr val="FF0000"/>
                </a:solidFill>
                <a:latin typeface="+mn-ea"/>
              </a:rPr>
              <a:t>0.780</a:t>
            </a:r>
            <a:endParaRPr lang="ja-JP" altLang="en-US" sz="1400" dirty="0">
              <a:solidFill>
                <a:srgbClr val="FF0000"/>
              </a:solidFill>
              <a:latin typeface="+mn-ea"/>
            </a:endParaRPr>
          </a:p>
        </p:txBody>
      </p:sp>
      <p:sp>
        <p:nvSpPr>
          <p:cNvPr id="57" name="テキスト ボックス 56">
            <a:extLst>
              <a:ext uri="{FF2B5EF4-FFF2-40B4-BE49-F238E27FC236}">
                <a16:creationId xmlns:a16="http://schemas.microsoft.com/office/drawing/2014/main" id="{CE5F7E25-148C-4F41-8A94-A08B457471C7}"/>
              </a:ext>
            </a:extLst>
          </p:cNvPr>
          <p:cNvSpPr txBox="1"/>
          <p:nvPr/>
        </p:nvSpPr>
        <p:spPr>
          <a:xfrm>
            <a:off x="5107439" y="4798312"/>
            <a:ext cx="720079" cy="307777"/>
          </a:xfrm>
          <a:prstGeom prst="rect">
            <a:avLst/>
          </a:prstGeom>
          <a:noFill/>
        </p:spPr>
        <p:txBody>
          <a:bodyPr wrap="square" rtlCol="0">
            <a:spAutoFit/>
          </a:bodyPr>
          <a:lstStyle>
            <a:defPPr>
              <a:defRPr lang="en-US"/>
            </a:defPPr>
            <a:lvl1pPr>
              <a:defRPr kumimoji="1" sz="1200"/>
            </a:lvl1pPr>
          </a:lstStyle>
          <a:p>
            <a:pPr algn="ctr"/>
            <a:r>
              <a:rPr lang="en-US" altLang="ja-JP" sz="1400" dirty="0">
                <a:solidFill>
                  <a:srgbClr val="FF0000"/>
                </a:solidFill>
                <a:latin typeface="+mn-ea"/>
              </a:rPr>
              <a:t>0.799</a:t>
            </a:r>
            <a:endParaRPr lang="ja-JP" altLang="en-US" sz="1400" dirty="0">
              <a:solidFill>
                <a:srgbClr val="FF0000"/>
              </a:solidFill>
              <a:latin typeface="+mn-ea"/>
            </a:endParaRPr>
          </a:p>
        </p:txBody>
      </p:sp>
      <p:sp>
        <p:nvSpPr>
          <p:cNvPr id="58" name="テキスト ボックス 57">
            <a:extLst>
              <a:ext uri="{FF2B5EF4-FFF2-40B4-BE49-F238E27FC236}">
                <a16:creationId xmlns:a16="http://schemas.microsoft.com/office/drawing/2014/main" id="{8C484B50-758D-4E20-B978-06DBF4DEB094}"/>
              </a:ext>
            </a:extLst>
          </p:cNvPr>
          <p:cNvSpPr txBox="1"/>
          <p:nvPr/>
        </p:nvSpPr>
        <p:spPr>
          <a:xfrm>
            <a:off x="4607997" y="4181465"/>
            <a:ext cx="720079" cy="307777"/>
          </a:xfrm>
          <a:prstGeom prst="rect">
            <a:avLst/>
          </a:prstGeom>
          <a:noFill/>
        </p:spPr>
        <p:txBody>
          <a:bodyPr wrap="square" rtlCol="0">
            <a:spAutoFit/>
          </a:bodyPr>
          <a:lstStyle>
            <a:defPPr>
              <a:defRPr lang="en-US"/>
            </a:defPPr>
            <a:lvl1pPr>
              <a:defRPr kumimoji="1" sz="1200"/>
            </a:lvl1pPr>
          </a:lstStyle>
          <a:p>
            <a:pPr algn="ctr"/>
            <a:r>
              <a:rPr lang="en-US" altLang="ja-JP" sz="1400" dirty="0">
                <a:solidFill>
                  <a:schemeClr val="tx2"/>
                </a:solidFill>
                <a:latin typeface="+mn-ea"/>
              </a:rPr>
              <a:t>-0.548</a:t>
            </a:r>
            <a:endParaRPr lang="ja-JP" altLang="en-US" sz="1400" dirty="0">
              <a:solidFill>
                <a:schemeClr val="tx2"/>
              </a:solidFill>
              <a:latin typeface="+mn-ea"/>
            </a:endParaRPr>
          </a:p>
        </p:txBody>
      </p:sp>
      <p:sp>
        <p:nvSpPr>
          <p:cNvPr id="59" name="テキスト ボックス 58">
            <a:extLst>
              <a:ext uri="{FF2B5EF4-FFF2-40B4-BE49-F238E27FC236}">
                <a16:creationId xmlns:a16="http://schemas.microsoft.com/office/drawing/2014/main" id="{5C035A8F-7991-4C44-BB38-21AC6E7130CB}"/>
              </a:ext>
            </a:extLst>
          </p:cNvPr>
          <p:cNvSpPr txBox="1"/>
          <p:nvPr/>
        </p:nvSpPr>
        <p:spPr>
          <a:xfrm>
            <a:off x="6588224" y="2060848"/>
            <a:ext cx="720079" cy="307777"/>
          </a:xfrm>
          <a:prstGeom prst="rect">
            <a:avLst/>
          </a:prstGeom>
          <a:noFill/>
        </p:spPr>
        <p:txBody>
          <a:bodyPr wrap="square" rtlCol="0">
            <a:spAutoFit/>
          </a:bodyPr>
          <a:lstStyle>
            <a:defPPr>
              <a:defRPr lang="en-US"/>
            </a:defPPr>
            <a:lvl1pPr>
              <a:defRPr kumimoji="1" sz="1200"/>
            </a:lvl1pPr>
          </a:lstStyle>
          <a:p>
            <a:pPr algn="ctr"/>
            <a:r>
              <a:rPr lang="en-US" altLang="ja-JP" sz="1400" dirty="0">
                <a:solidFill>
                  <a:srgbClr val="FF0000"/>
                </a:solidFill>
                <a:latin typeface="+mn-ea"/>
              </a:rPr>
              <a:t>0.868</a:t>
            </a:r>
            <a:endParaRPr lang="ja-JP" altLang="en-US" sz="1400" dirty="0">
              <a:solidFill>
                <a:srgbClr val="FF0000"/>
              </a:solidFill>
              <a:latin typeface="+mn-ea"/>
            </a:endParaRPr>
          </a:p>
        </p:txBody>
      </p:sp>
      <p:sp>
        <p:nvSpPr>
          <p:cNvPr id="60" name="テキスト ボックス 59">
            <a:extLst>
              <a:ext uri="{FF2B5EF4-FFF2-40B4-BE49-F238E27FC236}">
                <a16:creationId xmlns:a16="http://schemas.microsoft.com/office/drawing/2014/main" id="{04106B0B-951B-401A-BEF5-7F57034EB781}"/>
              </a:ext>
            </a:extLst>
          </p:cNvPr>
          <p:cNvSpPr txBox="1"/>
          <p:nvPr/>
        </p:nvSpPr>
        <p:spPr>
          <a:xfrm>
            <a:off x="3371149" y="1969095"/>
            <a:ext cx="720079" cy="307777"/>
          </a:xfrm>
          <a:prstGeom prst="rect">
            <a:avLst/>
          </a:prstGeom>
          <a:noFill/>
        </p:spPr>
        <p:txBody>
          <a:bodyPr wrap="square" rtlCol="0">
            <a:spAutoFit/>
          </a:bodyPr>
          <a:lstStyle>
            <a:defPPr>
              <a:defRPr lang="en-US"/>
            </a:defPPr>
            <a:lvl1pPr>
              <a:defRPr kumimoji="1" sz="1200"/>
            </a:lvl1pPr>
          </a:lstStyle>
          <a:p>
            <a:pPr algn="ctr"/>
            <a:r>
              <a:rPr lang="en-US" altLang="ja-JP" sz="1400" dirty="0">
                <a:solidFill>
                  <a:schemeClr val="tx2"/>
                </a:solidFill>
                <a:latin typeface="+mn-ea"/>
              </a:rPr>
              <a:t>-0.401</a:t>
            </a:r>
            <a:endParaRPr lang="ja-JP" altLang="en-US" sz="1400" dirty="0">
              <a:solidFill>
                <a:schemeClr val="tx2"/>
              </a:solidFill>
              <a:latin typeface="+mn-ea"/>
            </a:endParaRPr>
          </a:p>
        </p:txBody>
      </p:sp>
    </p:spTree>
    <p:extLst>
      <p:ext uri="{BB962C8B-B14F-4D97-AF65-F5344CB8AC3E}">
        <p14:creationId xmlns:p14="http://schemas.microsoft.com/office/powerpoint/2010/main" val="4263533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467811B-E809-49C0-832D-4860B504A623}"/>
              </a:ext>
            </a:extLst>
          </p:cNvPr>
          <p:cNvPicPr>
            <a:picLocks noChangeAspect="1"/>
          </p:cNvPicPr>
          <p:nvPr/>
        </p:nvPicPr>
        <p:blipFill>
          <a:blip r:embed="rId2"/>
          <a:stretch>
            <a:fillRect/>
          </a:stretch>
        </p:blipFill>
        <p:spPr>
          <a:xfrm>
            <a:off x="-3244" y="695210"/>
            <a:ext cx="9144000" cy="5974150"/>
          </a:xfrm>
          <a:prstGeom prst="rect">
            <a:avLst/>
          </a:prstGeom>
        </p:spPr>
      </p:pic>
      <p:sp>
        <p:nvSpPr>
          <p:cNvPr id="2" name="タイトル 1">
            <a:extLst>
              <a:ext uri="{FF2B5EF4-FFF2-40B4-BE49-F238E27FC236}">
                <a16:creationId xmlns:a16="http://schemas.microsoft.com/office/drawing/2014/main" id="{EA21784D-048A-49F5-B60C-439C5D260E82}"/>
              </a:ext>
            </a:extLst>
          </p:cNvPr>
          <p:cNvSpPr>
            <a:spLocks noGrp="1"/>
          </p:cNvSpPr>
          <p:nvPr>
            <p:ph type="title"/>
          </p:nvPr>
        </p:nvSpPr>
        <p:spPr/>
        <p:txBody>
          <a:bodyPr/>
          <a:lstStyle/>
          <a:p>
            <a:r>
              <a:rPr lang="ja-JP" altLang="en-US" dirty="0"/>
              <a:t>所得</a:t>
            </a:r>
          </a:p>
        </p:txBody>
      </p:sp>
      <p:sp>
        <p:nvSpPr>
          <p:cNvPr id="9" name="コンテンツ プレースホルダー 8">
            <a:extLst>
              <a:ext uri="{FF2B5EF4-FFF2-40B4-BE49-F238E27FC236}">
                <a16:creationId xmlns:a16="http://schemas.microsoft.com/office/drawing/2014/main" id="{3692AE2E-DFFD-4B2F-B8BD-CBDC9E2ABD9D}"/>
              </a:ext>
            </a:extLst>
          </p:cNvPr>
          <p:cNvSpPr>
            <a:spLocks noGrp="1"/>
          </p:cNvSpPr>
          <p:nvPr>
            <p:ph idx="1"/>
          </p:nvPr>
        </p:nvSpPr>
        <p:spPr>
          <a:xfrm>
            <a:off x="381341" y="764704"/>
            <a:ext cx="8382000" cy="387798"/>
          </a:xfrm>
        </p:spPr>
        <p:txBody>
          <a:bodyPr/>
          <a:lstStyle/>
          <a:p>
            <a:r>
              <a:rPr kumimoji="1" lang="ja-JP" altLang="en-US" dirty="0"/>
              <a:t>一人当たり雇用者報酬と進学率は正の相関</a:t>
            </a:r>
          </a:p>
        </p:txBody>
      </p:sp>
      <p:sp>
        <p:nvSpPr>
          <p:cNvPr id="13" name="四角形: 角を丸くする 12">
            <a:extLst>
              <a:ext uri="{FF2B5EF4-FFF2-40B4-BE49-F238E27FC236}">
                <a16:creationId xmlns:a16="http://schemas.microsoft.com/office/drawing/2014/main" id="{00B3BC91-44ED-450B-AEE9-70EECA819531}"/>
              </a:ext>
            </a:extLst>
          </p:cNvPr>
          <p:cNvSpPr/>
          <p:nvPr/>
        </p:nvSpPr>
        <p:spPr bwMode="auto">
          <a:xfrm>
            <a:off x="6732240" y="3573016"/>
            <a:ext cx="1872208" cy="648072"/>
          </a:xfrm>
          <a:prstGeom prst="roundRect">
            <a:avLst>
              <a:gd name="adj" fmla="val 8623"/>
            </a:avLst>
          </a:prstGeom>
          <a:noFill/>
          <a:ln>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a:solidFill>
                <a:schemeClr val="tx1"/>
              </a:solidFill>
              <a:latin typeface="Segoe" pitchFamily="34" charset="0"/>
            </a:endParaRPr>
          </a:p>
        </p:txBody>
      </p:sp>
      <p:sp>
        <p:nvSpPr>
          <p:cNvPr id="14" name="テキスト ボックス 13">
            <a:extLst>
              <a:ext uri="{FF2B5EF4-FFF2-40B4-BE49-F238E27FC236}">
                <a16:creationId xmlns:a16="http://schemas.microsoft.com/office/drawing/2014/main" id="{C49AEC57-7EF5-4F3A-8151-FCFB76DD8BA7}"/>
              </a:ext>
            </a:extLst>
          </p:cNvPr>
          <p:cNvSpPr txBox="1"/>
          <p:nvPr/>
        </p:nvSpPr>
        <p:spPr>
          <a:xfrm>
            <a:off x="6725547" y="3240616"/>
            <a:ext cx="1080120" cy="276999"/>
          </a:xfrm>
          <a:prstGeom prst="rect">
            <a:avLst/>
          </a:prstGeom>
          <a:noFill/>
        </p:spPr>
        <p:txBody>
          <a:bodyPr wrap="square" rtlCol="0">
            <a:spAutoFit/>
          </a:bodyPr>
          <a:lstStyle/>
          <a:p>
            <a:r>
              <a:rPr kumimoji="1" lang="ja-JP" altLang="en-US" sz="1200" dirty="0"/>
              <a:t>大学進学率</a:t>
            </a:r>
          </a:p>
        </p:txBody>
      </p:sp>
      <p:sp>
        <p:nvSpPr>
          <p:cNvPr id="15" name="正方形/長方形 14">
            <a:extLst>
              <a:ext uri="{FF2B5EF4-FFF2-40B4-BE49-F238E27FC236}">
                <a16:creationId xmlns:a16="http://schemas.microsoft.com/office/drawing/2014/main" id="{04177F2B-F91C-4713-9A16-D0E2C1EBEFF6}"/>
              </a:ext>
            </a:extLst>
          </p:cNvPr>
          <p:cNvSpPr/>
          <p:nvPr/>
        </p:nvSpPr>
        <p:spPr bwMode="auto">
          <a:xfrm>
            <a:off x="5796135" y="5013176"/>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所得</a:t>
            </a:r>
          </a:p>
        </p:txBody>
      </p:sp>
      <p:cxnSp>
        <p:nvCxnSpPr>
          <p:cNvPr id="16" name="直線矢印コネクタ 15">
            <a:extLst>
              <a:ext uri="{FF2B5EF4-FFF2-40B4-BE49-F238E27FC236}">
                <a16:creationId xmlns:a16="http://schemas.microsoft.com/office/drawing/2014/main" id="{624CA97E-1FFB-42B2-B0CC-0086FD111DFC}"/>
              </a:ext>
            </a:extLst>
          </p:cNvPr>
          <p:cNvCxnSpPr>
            <a:cxnSpLocks/>
            <a:stCxn id="13" idx="2"/>
            <a:endCxn id="15" idx="3"/>
          </p:cNvCxnSpPr>
          <p:nvPr/>
        </p:nvCxnSpPr>
        <p:spPr>
          <a:xfrm flipH="1">
            <a:off x="6948264" y="4221088"/>
            <a:ext cx="720080" cy="100811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8AE89FC9-1236-4BCD-9484-710CD73519EE}"/>
              </a:ext>
            </a:extLst>
          </p:cNvPr>
          <p:cNvSpPr txBox="1"/>
          <p:nvPr/>
        </p:nvSpPr>
        <p:spPr>
          <a:xfrm>
            <a:off x="6845542" y="5554026"/>
            <a:ext cx="1686680" cy="369332"/>
          </a:xfrm>
          <a:prstGeom prst="rect">
            <a:avLst/>
          </a:prstGeom>
          <a:noFill/>
        </p:spPr>
        <p:txBody>
          <a:bodyPr wrap="none" rtlCol="0">
            <a:spAutoFit/>
          </a:bodyPr>
          <a:lstStyle/>
          <a:p>
            <a:r>
              <a:rPr kumimoji="1" lang="ja-JP" altLang="en-US" dirty="0">
                <a:latin typeface="+mn-ea"/>
              </a:rPr>
              <a:t>相関係数 </a:t>
            </a:r>
            <a:r>
              <a:rPr kumimoji="1" lang="en-US" altLang="ja-JP" dirty="0">
                <a:latin typeface="+mn-ea"/>
              </a:rPr>
              <a:t>0.799</a:t>
            </a:r>
          </a:p>
        </p:txBody>
      </p:sp>
    </p:spTree>
    <p:extLst>
      <p:ext uri="{BB962C8B-B14F-4D97-AF65-F5344CB8AC3E}">
        <p14:creationId xmlns:p14="http://schemas.microsoft.com/office/powerpoint/2010/main" val="2305887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A78755A-6102-4B08-9F9F-4F8931B3AE99}"/>
              </a:ext>
            </a:extLst>
          </p:cNvPr>
          <p:cNvPicPr>
            <a:picLocks noChangeAspect="1"/>
          </p:cNvPicPr>
          <p:nvPr/>
        </p:nvPicPr>
        <p:blipFill>
          <a:blip r:embed="rId2"/>
          <a:stretch>
            <a:fillRect/>
          </a:stretch>
        </p:blipFill>
        <p:spPr>
          <a:xfrm>
            <a:off x="-3244" y="645314"/>
            <a:ext cx="9144000" cy="5974150"/>
          </a:xfrm>
          <a:prstGeom prst="rect">
            <a:avLst/>
          </a:prstGeom>
        </p:spPr>
      </p:pic>
      <p:sp>
        <p:nvSpPr>
          <p:cNvPr id="2" name="タイトル 1">
            <a:extLst>
              <a:ext uri="{FF2B5EF4-FFF2-40B4-BE49-F238E27FC236}">
                <a16:creationId xmlns:a16="http://schemas.microsoft.com/office/drawing/2014/main" id="{EA21784D-048A-49F5-B60C-439C5D260E82}"/>
              </a:ext>
            </a:extLst>
          </p:cNvPr>
          <p:cNvSpPr>
            <a:spLocks noGrp="1"/>
          </p:cNvSpPr>
          <p:nvPr>
            <p:ph type="title"/>
          </p:nvPr>
        </p:nvSpPr>
        <p:spPr/>
        <p:txBody>
          <a:bodyPr/>
          <a:lstStyle/>
          <a:p>
            <a:r>
              <a:rPr lang="ja-JP" altLang="en-US" dirty="0"/>
              <a:t>児童数</a:t>
            </a:r>
          </a:p>
        </p:txBody>
      </p:sp>
      <p:sp>
        <p:nvSpPr>
          <p:cNvPr id="9" name="コンテンツ プレースホルダー 8">
            <a:extLst>
              <a:ext uri="{FF2B5EF4-FFF2-40B4-BE49-F238E27FC236}">
                <a16:creationId xmlns:a16="http://schemas.microsoft.com/office/drawing/2014/main" id="{3692AE2E-DFFD-4B2F-B8BD-CBDC9E2ABD9D}"/>
              </a:ext>
            </a:extLst>
          </p:cNvPr>
          <p:cNvSpPr>
            <a:spLocks noGrp="1"/>
          </p:cNvSpPr>
          <p:nvPr>
            <p:ph idx="1"/>
          </p:nvPr>
        </p:nvSpPr>
        <p:spPr>
          <a:xfrm>
            <a:off x="381341" y="764704"/>
            <a:ext cx="8382000" cy="387798"/>
          </a:xfrm>
        </p:spPr>
        <p:txBody>
          <a:bodyPr/>
          <a:lstStyle/>
          <a:p>
            <a:r>
              <a:rPr kumimoji="1" lang="ja-JP" altLang="en-US" dirty="0"/>
              <a:t>平均児童数と大学進学率は負の相関</a:t>
            </a:r>
          </a:p>
        </p:txBody>
      </p:sp>
      <p:sp>
        <p:nvSpPr>
          <p:cNvPr id="14" name="正方形/長方形 13">
            <a:extLst>
              <a:ext uri="{FF2B5EF4-FFF2-40B4-BE49-F238E27FC236}">
                <a16:creationId xmlns:a16="http://schemas.microsoft.com/office/drawing/2014/main" id="{881ED936-257F-4A25-B0C3-82FCFDFE4779}"/>
              </a:ext>
            </a:extLst>
          </p:cNvPr>
          <p:cNvSpPr/>
          <p:nvPr/>
        </p:nvSpPr>
        <p:spPr bwMode="auto">
          <a:xfrm>
            <a:off x="6229958" y="2780928"/>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平均児童数</a:t>
            </a:r>
          </a:p>
        </p:txBody>
      </p:sp>
      <p:cxnSp>
        <p:nvCxnSpPr>
          <p:cNvPr id="15" name="直線矢印コネクタ 14">
            <a:extLst>
              <a:ext uri="{FF2B5EF4-FFF2-40B4-BE49-F238E27FC236}">
                <a16:creationId xmlns:a16="http://schemas.microsoft.com/office/drawing/2014/main" id="{6AF973D0-1F33-405C-9394-F7EF9D0AEADA}"/>
              </a:ext>
            </a:extLst>
          </p:cNvPr>
          <p:cNvCxnSpPr>
            <a:cxnSpLocks/>
            <a:stCxn id="14" idx="3"/>
            <a:endCxn id="16" idx="2"/>
          </p:cNvCxnSpPr>
          <p:nvPr/>
        </p:nvCxnSpPr>
        <p:spPr>
          <a:xfrm flipV="1">
            <a:off x="7382087" y="2348880"/>
            <a:ext cx="646297" cy="648072"/>
          </a:xfrm>
          <a:prstGeom prst="straightConnector1">
            <a:avLst/>
          </a:prstGeom>
          <a:ln w="381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四角形: 角を丸くする 15">
            <a:extLst>
              <a:ext uri="{FF2B5EF4-FFF2-40B4-BE49-F238E27FC236}">
                <a16:creationId xmlns:a16="http://schemas.microsoft.com/office/drawing/2014/main" id="{055A192D-6801-4AF6-A098-EF70924E78A7}"/>
              </a:ext>
            </a:extLst>
          </p:cNvPr>
          <p:cNvSpPr/>
          <p:nvPr/>
        </p:nvSpPr>
        <p:spPr bwMode="auto">
          <a:xfrm>
            <a:off x="7092280" y="1700808"/>
            <a:ext cx="1872208" cy="648072"/>
          </a:xfrm>
          <a:prstGeom prst="roundRect">
            <a:avLst>
              <a:gd name="adj" fmla="val 8623"/>
            </a:avLst>
          </a:prstGeom>
          <a:noFill/>
          <a:ln>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a:solidFill>
                <a:schemeClr val="tx1"/>
              </a:solidFill>
              <a:latin typeface="Segoe" pitchFamily="34" charset="0"/>
            </a:endParaRPr>
          </a:p>
        </p:txBody>
      </p:sp>
      <p:sp>
        <p:nvSpPr>
          <p:cNvPr id="17" name="テキスト ボックス 16">
            <a:extLst>
              <a:ext uri="{FF2B5EF4-FFF2-40B4-BE49-F238E27FC236}">
                <a16:creationId xmlns:a16="http://schemas.microsoft.com/office/drawing/2014/main" id="{566F1B65-50E7-4AF7-B7FC-5383235E90FB}"/>
              </a:ext>
            </a:extLst>
          </p:cNvPr>
          <p:cNvSpPr txBox="1"/>
          <p:nvPr/>
        </p:nvSpPr>
        <p:spPr>
          <a:xfrm>
            <a:off x="7085587" y="1368408"/>
            <a:ext cx="1080120" cy="276999"/>
          </a:xfrm>
          <a:prstGeom prst="rect">
            <a:avLst/>
          </a:prstGeom>
          <a:noFill/>
        </p:spPr>
        <p:txBody>
          <a:bodyPr wrap="square" rtlCol="0">
            <a:spAutoFit/>
          </a:bodyPr>
          <a:lstStyle/>
          <a:p>
            <a:r>
              <a:rPr kumimoji="1" lang="ja-JP" altLang="en-US" sz="1200" dirty="0"/>
              <a:t>大学進学率</a:t>
            </a:r>
          </a:p>
        </p:txBody>
      </p:sp>
      <p:sp>
        <p:nvSpPr>
          <p:cNvPr id="18" name="テキスト ボックス 17">
            <a:extLst>
              <a:ext uri="{FF2B5EF4-FFF2-40B4-BE49-F238E27FC236}">
                <a16:creationId xmlns:a16="http://schemas.microsoft.com/office/drawing/2014/main" id="{A5D9FB32-4693-48B0-9B01-D0DC51013C25}"/>
              </a:ext>
            </a:extLst>
          </p:cNvPr>
          <p:cNvSpPr txBox="1"/>
          <p:nvPr/>
        </p:nvSpPr>
        <p:spPr>
          <a:xfrm>
            <a:off x="6845542" y="5540828"/>
            <a:ext cx="1802096" cy="369332"/>
          </a:xfrm>
          <a:prstGeom prst="rect">
            <a:avLst/>
          </a:prstGeom>
          <a:noFill/>
        </p:spPr>
        <p:txBody>
          <a:bodyPr wrap="none" rtlCol="0">
            <a:spAutoFit/>
          </a:bodyPr>
          <a:lstStyle/>
          <a:p>
            <a:r>
              <a:rPr kumimoji="1" lang="ja-JP" altLang="en-US" dirty="0">
                <a:latin typeface="+mn-ea"/>
              </a:rPr>
              <a:t>相関係数 </a:t>
            </a:r>
            <a:r>
              <a:rPr kumimoji="1" lang="en-US" altLang="ja-JP" dirty="0">
                <a:latin typeface="+mn-ea"/>
              </a:rPr>
              <a:t>-0.548</a:t>
            </a:r>
          </a:p>
        </p:txBody>
      </p:sp>
    </p:spTree>
    <p:extLst>
      <p:ext uri="{BB962C8B-B14F-4D97-AF65-F5344CB8AC3E}">
        <p14:creationId xmlns:p14="http://schemas.microsoft.com/office/powerpoint/2010/main" val="4229712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2BCFE3E-DF82-474D-A6A6-6FF0C083393D}"/>
              </a:ext>
            </a:extLst>
          </p:cNvPr>
          <p:cNvPicPr>
            <a:picLocks noChangeAspect="1"/>
          </p:cNvPicPr>
          <p:nvPr/>
        </p:nvPicPr>
        <p:blipFill>
          <a:blip r:embed="rId3"/>
          <a:stretch>
            <a:fillRect/>
          </a:stretch>
        </p:blipFill>
        <p:spPr>
          <a:xfrm>
            <a:off x="-6695" y="620688"/>
            <a:ext cx="9144000" cy="5977021"/>
          </a:xfrm>
          <a:prstGeom prst="rect">
            <a:avLst/>
          </a:prstGeom>
        </p:spPr>
      </p:pic>
      <p:sp>
        <p:nvSpPr>
          <p:cNvPr id="2" name="タイトル 1">
            <a:extLst>
              <a:ext uri="{FF2B5EF4-FFF2-40B4-BE49-F238E27FC236}">
                <a16:creationId xmlns:a16="http://schemas.microsoft.com/office/drawing/2014/main" id="{EA21784D-048A-49F5-B60C-439C5D260E82}"/>
              </a:ext>
            </a:extLst>
          </p:cNvPr>
          <p:cNvSpPr>
            <a:spLocks noGrp="1"/>
          </p:cNvSpPr>
          <p:nvPr>
            <p:ph type="title"/>
          </p:nvPr>
        </p:nvSpPr>
        <p:spPr/>
        <p:txBody>
          <a:bodyPr/>
          <a:lstStyle/>
          <a:p>
            <a:r>
              <a:rPr lang="ja-JP" altLang="en-US" dirty="0"/>
              <a:t>大卒率</a:t>
            </a:r>
          </a:p>
        </p:txBody>
      </p:sp>
      <p:sp>
        <p:nvSpPr>
          <p:cNvPr id="9" name="コンテンツ プレースホルダー 8">
            <a:extLst>
              <a:ext uri="{FF2B5EF4-FFF2-40B4-BE49-F238E27FC236}">
                <a16:creationId xmlns:a16="http://schemas.microsoft.com/office/drawing/2014/main" id="{3692AE2E-DFFD-4B2F-B8BD-CBDC9E2ABD9D}"/>
              </a:ext>
            </a:extLst>
          </p:cNvPr>
          <p:cNvSpPr>
            <a:spLocks noGrp="1"/>
          </p:cNvSpPr>
          <p:nvPr>
            <p:ph idx="1"/>
          </p:nvPr>
        </p:nvSpPr>
        <p:spPr>
          <a:xfrm>
            <a:off x="381341" y="692696"/>
            <a:ext cx="8382000" cy="387798"/>
          </a:xfrm>
        </p:spPr>
        <p:txBody>
          <a:bodyPr/>
          <a:lstStyle/>
          <a:p>
            <a:r>
              <a:rPr kumimoji="1" lang="ja-JP" altLang="en-US" u="sng" dirty="0"/>
              <a:t>大卒率</a:t>
            </a:r>
            <a:r>
              <a:rPr kumimoji="1" lang="ja-JP" altLang="en-US" dirty="0"/>
              <a:t>と大学進学率は強い正の相関</a:t>
            </a:r>
          </a:p>
        </p:txBody>
      </p:sp>
      <p:sp>
        <p:nvSpPr>
          <p:cNvPr id="13" name="四角形: 角を丸くする 12">
            <a:extLst>
              <a:ext uri="{FF2B5EF4-FFF2-40B4-BE49-F238E27FC236}">
                <a16:creationId xmlns:a16="http://schemas.microsoft.com/office/drawing/2014/main" id="{F5C7CED2-CDCA-459F-B62F-5301D469995A}"/>
              </a:ext>
            </a:extLst>
          </p:cNvPr>
          <p:cNvSpPr/>
          <p:nvPr/>
        </p:nvSpPr>
        <p:spPr bwMode="auto">
          <a:xfrm>
            <a:off x="1210420" y="3444066"/>
            <a:ext cx="1872208" cy="792088"/>
          </a:xfrm>
          <a:prstGeom prst="roundRect">
            <a:avLst>
              <a:gd name="adj" fmla="val 8623"/>
            </a:avLst>
          </a:prstGeom>
          <a:noFill/>
          <a:ln>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a:solidFill>
                <a:schemeClr val="tx1"/>
              </a:solidFill>
              <a:latin typeface="Segoe" pitchFamily="34" charset="0"/>
            </a:endParaRPr>
          </a:p>
        </p:txBody>
      </p:sp>
      <p:sp>
        <p:nvSpPr>
          <p:cNvPr id="14" name="テキスト ボックス 13">
            <a:extLst>
              <a:ext uri="{FF2B5EF4-FFF2-40B4-BE49-F238E27FC236}">
                <a16:creationId xmlns:a16="http://schemas.microsoft.com/office/drawing/2014/main" id="{8708E5DB-F3CC-4C39-926D-AB90873BC140}"/>
              </a:ext>
            </a:extLst>
          </p:cNvPr>
          <p:cNvSpPr txBox="1"/>
          <p:nvPr/>
        </p:nvSpPr>
        <p:spPr>
          <a:xfrm>
            <a:off x="1201474" y="3140968"/>
            <a:ext cx="1080120" cy="276999"/>
          </a:xfrm>
          <a:prstGeom prst="rect">
            <a:avLst/>
          </a:prstGeom>
          <a:noFill/>
        </p:spPr>
        <p:txBody>
          <a:bodyPr wrap="square" rtlCol="0">
            <a:spAutoFit/>
          </a:bodyPr>
          <a:lstStyle/>
          <a:p>
            <a:r>
              <a:rPr kumimoji="1" lang="ja-JP" altLang="en-US" sz="1200" dirty="0"/>
              <a:t>大学進学率</a:t>
            </a:r>
          </a:p>
        </p:txBody>
      </p:sp>
      <p:sp>
        <p:nvSpPr>
          <p:cNvPr id="15" name="正方形/長方形 14">
            <a:extLst>
              <a:ext uri="{FF2B5EF4-FFF2-40B4-BE49-F238E27FC236}">
                <a16:creationId xmlns:a16="http://schemas.microsoft.com/office/drawing/2014/main" id="{88515EB2-D008-4BAA-B7C2-3FD8F4840016}"/>
              </a:ext>
            </a:extLst>
          </p:cNvPr>
          <p:cNvSpPr/>
          <p:nvPr/>
        </p:nvSpPr>
        <p:spPr bwMode="auto">
          <a:xfrm>
            <a:off x="2777463" y="2564904"/>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大卒率</a:t>
            </a:r>
          </a:p>
        </p:txBody>
      </p:sp>
      <p:cxnSp>
        <p:nvCxnSpPr>
          <p:cNvPr id="16" name="直線矢印コネクタ 15">
            <a:extLst>
              <a:ext uri="{FF2B5EF4-FFF2-40B4-BE49-F238E27FC236}">
                <a16:creationId xmlns:a16="http://schemas.microsoft.com/office/drawing/2014/main" id="{EC492A06-1A11-40BE-81E3-6CB29E84FC21}"/>
              </a:ext>
            </a:extLst>
          </p:cNvPr>
          <p:cNvCxnSpPr>
            <a:cxnSpLocks/>
            <a:stCxn id="15" idx="2"/>
          </p:cNvCxnSpPr>
          <p:nvPr/>
        </p:nvCxnSpPr>
        <p:spPr>
          <a:xfrm flipH="1">
            <a:off x="2946194" y="2996952"/>
            <a:ext cx="407334" cy="447114"/>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吹き出し: 角を丸めた四角形 16">
            <a:extLst>
              <a:ext uri="{FF2B5EF4-FFF2-40B4-BE49-F238E27FC236}">
                <a16:creationId xmlns:a16="http://schemas.microsoft.com/office/drawing/2014/main" id="{F4F4F3E6-4C6D-4F86-A06C-CB867AFA288A}"/>
              </a:ext>
            </a:extLst>
          </p:cNvPr>
          <p:cNvSpPr/>
          <p:nvPr/>
        </p:nvSpPr>
        <p:spPr>
          <a:xfrm>
            <a:off x="1403648" y="1503278"/>
            <a:ext cx="2249114" cy="545387"/>
          </a:xfrm>
          <a:prstGeom prst="wedgeRoundRectCallout">
            <a:avLst>
              <a:gd name="adj1" fmla="val -47200"/>
              <a:gd name="adj2" fmla="val -112170"/>
              <a:gd name="adj3"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r>
              <a:rPr kumimoji="1" lang="ja-JP" altLang="en-US" dirty="0">
                <a:latin typeface="Segoe" pitchFamily="34" charset="0"/>
                <a:cs typeface="+mn-cs"/>
              </a:rPr>
              <a:t>人口に占める大学・大学院卒者の割合</a:t>
            </a:r>
          </a:p>
        </p:txBody>
      </p:sp>
      <p:sp>
        <p:nvSpPr>
          <p:cNvPr id="18" name="テキスト ボックス 17">
            <a:extLst>
              <a:ext uri="{FF2B5EF4-FFF2-40B4-BE49-F238E27FC236}">
                <a16:creationId xmlns:a16="http://schemas.microsoft.com/office/drawing/2014/main" id="{6F27FDF3-8A39-4CDD-B9B0-7F2C0D4E3C68}"/>
              </a:ext>
            </a:extLst>
          </p:cNvPr>
          <p:cNvSpPr txBox="1"/>
          <p:nvPr/>
        </p:nvSpPr>
        <p:spPr>
          <a:xfrm>
            <a:off x="6845542" y="5445224"/>
            <a:ext cx="1686680" cy="369332"/>
          </a:xfrm>
          <a:prstGeom prst="rect">
            <a:avLst/>
          </a:prstGeom>
          <a:noFill/>
        </p:spPr>
        <p:txBody>
          <a:bodyPr wrap="none" rtlCol="0">
            <a:spAutoFit/>
          </a:bodyPr>
          <a:lstStyle/>
          <a:p>
            <a:r>
              <a:rPr kumimoji="1" lang="ja-JP" altLang="en-US" dirty="0">
                <a:latin typeface="+mn-ea"/>
              </a:rPr>
              <a:t>相関係数 </a:t>
            </a:r>
            <a:r>
              <a:rPr kumimoji="1" lang="en-US" altLang="ja-JP" dirty="0">
                <a:latin typeface="+mn-ea"/>
              </a:rPr>
              <a:t>0.868</a:t>
            </a:r>
          </a:p>
        </p:txBody>
      </p:sp>
      <p:sp>
        <p:nvSpPr>
          <p:cNvPr id="11" name="吹き出し: 円形 10">
            <a:extLst>
              <a:ext uri="{FF2B5EF4-FFF2-40B4-BE49-F238E27FC236}">
                <a16:creationId xmlns:a16="http://schemas.microsoft.com/office/drawing/2014/main" id="{50FAB506-CF35-4DBD-A1A7-534EE564A76E}"/>
              </a:ext>
            </a:extLst>
          </p:cNvPr>
          <p:cNvSpPr/>
          <p:nvPr/>
        </p:nvSpPr>
        <p:spPr bwMode="auto">
          <a:xfrm>
            <a:off x="3931823" y="1127685"/>
            <a:ext cx="3024336" cy="1015663"/>
          </a:xfrm>
          <a:prstGeom prst="wedgeEllipseCallout">
            <a:avLst>
              <a:gd name="adj1" fmla="val 35103"/>
              <a:gd name="adj2" fmla="val 15328"/>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kumimoji="1" lang="ja-JP" altLang="en-US" sz="2000" dirty="0">
                <a:solidFill>
                  <a:schemeClr val="tx1"/>
                </a:solidFill>
                <a:latin typeface="Segoe" pitchFamily="34" charset="0"/>
              </a:rPr>
              <a:t>皆が行くので行くという傾向はある</a:t>
            </a:r>
          </a:p>
        </p:txBody>
      </p:sp>
    </p:spTree>
    <p:extLst>
      <p:ext uri="{BB962C8B-B14F-4D97-AF65-F5344CB8AC3E}">
        <p14:creationId xmlns:p14="http://schemas.microsoft.com/office/powerpoint/2010/main" val="1692174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21784D-048A-49F5-B60C-439C5D260E82}"/>
              </a:ext>
            </a:extLst>
          </p:cNvPr>
          <p:cNvSpPr>
            <a:spLocks noGrp="1"/>
          </p:cNvSpPr>
          <p:nvPr>
            <p:ph type="title"/>
          </p:nvPr>
        </p:nvSpPr>
        <p:spPr/>
        <p:txBody>
          <a:bodyPr/>
          <a:lstStyle/>
          <a:p>
            <a:r>
              <a:rPr lang="ja-JP" altLang="en-US" dirty="0"/>
              <a:t>県内と県外</a:t>
            </a:r>
          </a:p>
        </p:txBody>
      </p:sp>
      <p:sp>
        <p:nvSpPr>
          <p:cNvPr id="9" name="コンテンツ プレースホルダー 8">
            <a:extLst>
              <a:ext uri="{FF2B5EF4-FFF2-40B4-BE49-F238E27FC236}">
                <a16:creationId xmlns:a16="http://schemas.microsoft.com/office/drawing/2014/main" id="{3692AE2E-DFFD-4B2F-B8BD-CBDC9E2ABD9D}"/>
              </a:ext>
            </a:extLst>
          </p:cNvPr>
          <p:cNvSpPr>
            <a:spLocks noGrp="1"/>
          </p:cNvSpPr>
          <p:nvPr>
            <p:ph idx="1"/>
          </p:nvPr>
        </p:nvSpPr>
        <p:spPr>
          <a:xfrm>
            <a:off x="381341" y="753554"/>
            <a:ext cx="8382000" cy="387798"/>
          </a:xfrm>
        </p:spPr>
        <p:txBody>
          <a:bodyPr/>
          <a:lstStyle/>
          <a:p>
            <a:r>
              <a:rPr kumimoji="1" lang="ja-JP" altLang="en-US" dirty="0"/>
              <a:t>県内大学進学率と県外大学進学率は負の相関</a:t>
            </a:r>
          </a:p>
        </p:txBody>
      </p:sp>
      <p:pic>
        <p:nvPicPr>
          <p:cNvPr id="4" name="図 3">
            <a:extLst>
              <a:ext uri="{FF2B5EF4-FFF2-40B4-BE49-F238E27FC236}">
                <a16:creationId xmlns:a16="http://schemas.microsoft.com/office/drawing/2014/main" id="{EAF2F38B-ECDE-468A-8546-B867A58EABE1}"/>
              </a:ext>
            </a:extLst>
          </p:cNvPr>
          <p:cNvPicPr>
            <a:picLocks noChangeAspect="1"/>
          </p:cNvPicPr>
          <p:nvPr/>
        </p:nvPicPr>
        <p:blipFill>
          <a:blip r:embed="rId3"/>
          <a:stretch>
            <a:fillRect/>
          </a:stretch>
        </p:blipFill>
        <p:spPr>
          <a:xfrm>
            <a:off x="21703" y="620688"/>
            <a:ext cx="9144000" cy="5974150"/>
          </a:xfrm>
          <a:prstGeom prst="rect">
            <a:avLst/>
          </a:prstGeom>
        </p:spPr>
      </p:pic>
      <p:sp>
        <p:nvSpPr>
          <p:cNvPr id="10" name="正方形/長方形 9">
            <a:extLst>
              <a:ext uri="{FF2B5EF4-FFF2-40B4-BE49-F238E27FC236}">
                <a16:creationId xmlns:a16="http://schemas.microsoft.com/office/drawing/2014/main" id="{796C51F5-7729-4635-86A5-4D98E084E5A3}"/>
              </a:ext>
            </a:extLst>
          </p:cNvPr>
          <p:cNvSpPr/>
          <p:nvPr/>
        </p:nvSpPr>
        <p:spPr bwMode="auto">
          <a:xfrm>
            <a:off x="7446593" y="2348880"/>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県外進学率</a:t>
            </a:r>
          </a:p>
        </p:txBody>
      </p:sp>
      <p:sp>
        <p:nvSpPr>
          <p:cNvPr id="15" name="正方形/長方形 14">
            <a:extLst>
              <a:ext uri="{FF2B5EF4-FFF2-40B4-BE49-F238E27FC236}">
                <a16:creationId xmlns:a16="http://schemas.microsoft.com/office/drawing/2014/main" id="{DD8EFC4D-3481-4A85-98BB-6081C5A18F84}"/>
              </a:ext>
            </a:extLst>
          </p:cNvPr>
          <p:cNvSpPr/>
          <p:nvPr/>
        </p:nvSpPr>
        <p:spPr bwMode="auto">
          <a:xfrm>
            <a:off x="7449281" y="3284984"/>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県内進学率</a:t>
            </a:r>
          </a:p>
        </p:txBody>
      </p:sp>
      <p:cxnSp>
        <p:nvCxnSpPr>
          <p:cNvPr id="16" name="直線矢印コネクタ 15">
            <a:extLst>
              <a:ext uri="{FF2B5EF4-FFF2-40B4-BE49-F238E27FC236}">
                <a16:creationId xmlns:a16="http://schemas.microsoft.com/office/drawing/2014/main" id="{1BEA73E1-08BD-4D53-BA9F-F7F84543E955}"/>
              </a:ext>
            </a:extLst>
          </p:cNvPr>
          <p:cNvCxnSpPr>
            <a:cxnSpLocks/>
          </p:cNvCxnSpPr>
          <p:nvPr/>
        </p:nvCxnSpPr>
        <p:spPr>
          <a:xfrm>
            <a:off x="8022658" y="2780928"/>
            <a:ext cx="2688" cy="504056"/>
          </a:xfrm>
          <a:prstGeom prst="straightConnector1">
            <a:avLst/>
          </a:prstGeom>
          <a:ln w="381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4CED7065-DA7B-4916-9F36-992CAFE64B0A}"/>
              </a:ext>
            </a:extLst>
          </p:cNvPr>
          <p:cNvSpPr txBox="1"/>
          <p:nvPr/>
        </p:nvSpPr>
        <p:spPr>
          <a:xfrm>
            <a:off x="6845542" y="5473725"/>
            <a:ext cx="1802096" cy="369332"/>
          </a:xfrm>
          <a:prstGeom prst="rect">
            <a:avLst/>
          </a:prstGeom>
          <a:noFill/>
        </p:spPr>
        <p:txBody>
          <a:bodyPr wrap="none" rtlCol="0">
            <a:spAutoFit/>
          </a:bodyPr>
          <a:lstStyle/>
          <a:p>
            <a:r>
              <a:rPr kumimoji="1" lang="ja-JP" altLang="en-US" dirty="0">
                <a:latin typeface="+mn-ea"/>
              </a:rPr>
              <a:t>相関係数 </a:t>
            </a:r>
            <a:r>
              <a:rPr kumimoji="1" lang="en-US" altLang="ja-JP" dirty="0">
                <a:latin typeface="+mn-ea"/>
              </a:rPr>
              <a:t>-0.601</a:t>
            </a:r>
            <a:endParaRPr kumimoji="1" lang="ja-JP" altLang="en-US" dirty="0">
              <a:latin typeface="+mn-ea"/>
            </a:endParaRPr>
          </a:p>
        </p:txBody>
      </p:sp>
    </p:spTree>
    <p:extLst>
      <p:ext uri="{BB962C8B-B14F-4D97-AF65-F5344CB8AC3E}">
        <p14:creationId xmlns:p14="http://schemas.microsoft.com/office/powerpoint/2010/main" val="800953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C1B3BB7-A8F8-4CB0-AD91-5DF1F35314F2}"/>
              </a:ext>
            </a:extLst>
          </p:cNvPr>
          <p:cNvPicPr>
            <a:picLocks noChangeAspect="1"/>
          </p:cNvPicPr>
          <p:nvPr/>
        </p:nvPicPr>
        <p:blipFill>
          <a:blip r:embed="rId3"/>
          <a:stretch>
            <a:fillRect/>
          </a:stretch>
        </p:blipFill>
        <p:spPr>
          <a:xfrm>
            <a:off x="0" y="665393"/>
            <a:ext cx="9144000" cy="5974150"/>
          </a:xfrm>
          <a:prstGeom prst="rect">
            <a:avLst/>
          </a:prstGeom>
        </p:spPr>
      </p:pic>
      <p:sp>
        <p:nvSpPr>
          <p:cNvPr id="2" name="タイトル 1">
            <a:extLst>
              <a:ext uri="{FF2B5EF4-FFF2-40B4-BE49-F238E27FC236}">
                <a16:creationId xmlns:a16="http://schemas.microsoft.com/office/drawing/2014/main" id="{EA21784D-048A-49F5-B60C-439C5D260E82}"/>
              </a:ext>
            </a:extLst>
          </p:cNvPr>
          <p:cNvSpPr>
            <a:spLocks noGrp="1"/>
          </p:cNvSpPr>
          <p:nvPr>
            <p:ph type="title"/>
          </p:nvPr>
        </p:nvSpPr>
        <p:spPr/>
        <p:txBody>
          <a:bodyPr/>
          <a:lstStyle/>
          <a:p>
            <a:r>
              <a:rPr lang="ja-JP" altLang="en-US" dirty="0"/>
              <a:t>収容率</a:t>
            </a:r>
          </a:p>
        </p:txBody>
      </p:sp>
      <p:sp>
        <p:nvSpPr>
          <p:cNvPr id="9" name="コンテンツ プレースホルダー 8">
            <a:extLst>
              <a:ext uri="{FF2B5EF4-FFF2-40B4-BE49-F238E27FC236}">
                <a16:creationId xmlns:a16="http://schemas.microsoft.com/office/drawing/2014/main" id="{3692AE2E-DFFD-4B2F-B8BD-CBDC9E2ABD9D}"/>
              </a:ext>
            </a:extLst>
          </p:cNvPr>
          <p:cNvSpPr>
            <a:spLocks noGrp="1"/>
          </p:cNvSpPr>
          <p:nvPr>
            <p:ph idx="1"/>
          </p:nvPr>
        </p:nvSpPr>
        <p:spPr>
          <a:xfrm>
            <a:off x="381341" y="753554"/>
            <a:ext cx="8382000" cy="387798"/>
          </a:xfrm>
        </p:spPr>
        <p:txBody>
          <a:bodyPr/>
          <a:lstStyle/>
          <a:p>
            <a:r>
              <a:rPr kumimoji="1" lang="ja-JP" altLang="en-US" u="sng" dirty="0"/>
              <a:t>大学収容率</a:t>
            </a:r>
            <a:r>
              <a:rPr kumimoji="1" lang="ja-JP" altLang="en-US" dirty="0"/>
              <a:t>と県内大学収容率は正の相関</a:t>
            </a:r>
          </a:p>
        </p:txBody>
      </p:sp>
      <p:sp>
        <p:nvSpPr>
          <p:cNvPr id="21" name="正方形/長方形 20">
            <a:extLst>
              <a:ext uri="{FF2B5EF4-FFF2-40B4-BE49-F238E27FC236}">
                <a16:creationId xmlns:a16="http://schemas.microsoft.com/office/drawing/2014/main" id="{144288D8-65C3-43CF-92F3-FD6201512822}"/>
              </a:ext>
            </a:extLst>
          </p:cNvPr>
          <p:cNvSpPr/>
          <p:nvPr/>
        </p:nvSpPr>
        <p:spPr bwMode="auto">
          <a:xfrm>
            <a:off x="5421063" y="5017930"/>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県内進学率</a:t>
            </a:r>
          </a:p>
        </p:txBody>
      </p:sp>
      <p:sp>
        <p:nvSpPr>
          <p:cNvPr id="22" name="正方形/長方形 21">
            <a:extLst>
              <a:ext uri="{FF2B5EF4-FFF2-40B4-BE49-F238E27FC236}">
                <a16:creationId xmlns:a16="http://schemas.microsoft.com/office/drawing/2014/main" id="{868D9BD2-2FA8-4536-A25A-6CFBAA2062A3}"/>
              </a:ext>
            </a:extLst>
          </p:cNvPr>
          <p:cNvSpPr/>
          <p:nvPr/>
        </p:nvSpPr>
        <p:spPr bwMode="auto">
          <a:xfrm>
            <a:off x="7164288" y="5013176"/>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大学</a:t>
            </a:r>
            <a:endParaRPr kumimoji="1" lang="en-US" altLang="ja-JP" sz="1200" dirty="0">
              <a:solidFill>
                <a:schemeClr val="tx1"/>
              </a:solidFill>
              <a:latin typeface="Segoe" pitchFamily="34" charset="0"/>
            </a:endParaRPr>
          </a:p>
          <a:p>
            <a:pPr algn="ctr" defTabSz="914099" fontAlgn="base">
              <a:spcBef>
                <a:spcPct val="0"/>
              </a:spcBef>
              <a:spcAft>
                <a:spcPct val="0"/>
              </a:spcAft>
            </a:pPr>
            <a:r>
              <a:rPr kumimoji="1" lang="ja-JP" altLang="en-US" sz="1200" dirty="0">
                <a:solidFill>
                  <a:schemeClr val="tx1"/>
                </a:solidFill>
                <a:latin typeface="Segoe" pitchFamily="34" charset="0"/>
              </a:rPr>
              <a:t>収容率</a:t>
            </a:r>
          </a:p>
        </p:txBody>
      </p:sp>
      <p:cxnSp>
        <p:nvCxnSpPr>
          <p:cNvPr id="23" name="直線矢印コネクタ 22">
            <a:extLst>
              <a:ext uri="{FF2B5EF4-FFF2-40B4-BE49-F238E27FC236}">
                <a16:creationId xmlns:a16="http://schemas.microsoft.com/office/drawing/2014/main" id="{155DE0AB-B16E-422D-86AF-F3C0F951189A}"/>
              </a:ext>
            </a:extLst>
          </p:cNvPr>
          <p:cNvCxnSpPr>
            <a:cxnSpLocks/>
            <a:stCxn id="22" idx="1"/>
            <a:endCxn id="21" idx="3"/>
          </p:cNvCxnSpPr>
          <p:nvPr/>
        </p:nvCxnSpPr>
        <p:spPr>
          <a:xfrm flipH="1">
            <a:off x="6573192" y="5229200"/>
            <a:ext cx="591096" cy="4754"/>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吹き出し: 角を丸めた四角形 23">
            <a:extLst>
              <a:ext uri="{FF2B5EF4-FFF2-40B4-BE49-F238E27FC236}">
                <a16:creationId xmlns:a16="http://schemas.microsoft.com/office/drawing/2014/main" id="{D785258E-C983-4937-8107-65A3216A39E5}"/>
              </a:ext>
            </a:extLst>
          </p:cNvPr>
          <p:cNvSpPr/>
          <p:nvPr/>
        </p:nvSpPr>
        <p:spPr bwMode="auto">
          <a:xfrm>
            <a:off x="4088482" y="1624045"/>
            <a:ext cx="3600400" cy="655983"/>
          </a:xfrm>
          <a:prstGeom prst="wedgeRoundRectCallout">
            <a:avLst>
              <a:gd name="adj1" fmla="val 65046"/>
              <a:gd name="adj2" fmla="val 86227"/>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dirty="0">
                <a:solidFill>
                  <a:schemeClr val="tx1"/>
                </a:solidFill>
                <a:latin typeface="Segoe" pitchFamily="34" charset="0"/>
              </a:rPr>
              <a:t>東京都と京都府のみ突出</a:t>
            </a:r>
            <a:br>
              <a:rPr kumimoji="1" lang="en-US" altLang="ja-JP" sz="2000" dirty="0">
                <a:solidFill>
                  <a:schemeClr val="tx1"/>
                </a:solidFill>
                <a:latin typeface="Segoe" pitchFamily="34" charset="0"/>
              </a:rPr>
            </a:br>
            <a:r>
              <a:rPr kumimoji="1" lang="ja-JP" altLang="en-US" sz="1600" dirty="0">
                <a:solidFill>
                  <a:schemeClr val="tx1"/>
                </a:solidFill>
                <a:latin typeface="Segoe" pitchFamily="34" charset="0"/>
              </a:rPr>
              <a:t>（</a:t>
            </a:r>
            <a:r>
              <a:rPr kumimoji="1" lang="en-US" altLang="ja-JP" sz="1600" dirty="0">
                <a:solidFill>
                  <a:schemeClr val="tx1"/>
                </a:solidFill>
                <a:latin typeface="Segoe" pitchFamily="34" charset="0"/>
              </a:rPr>
              <a:t>100%</a:t>
            </a:r>
            <a:r>
              <a:rPr kumimoji="1" lang="ja-JP" altLang="en-US" sz="1600" dirty="0">
                <a:solidFill>
                  <a:schemeClr val="tx1"/>
                </a:solidFill>
                <a:latin typeface="Segoe" pitchFamily="34" charset="0"/>
              </a:rPr>
              <a:t>を越えているのはこの</a:t>
            </a:r>
            <a:r>
              <a:rPr kumimoji="1" lang="en-US" altLang="ja-JP" sz="1600" dirty="0">
                <a:solidFill>
                  <a:schemeClr val="tx1"/>
                </a:solidFill>
                <a:latin typeface="Segoe" pitchFamily="34" charset="0"/>
              </a:rPr>
              <a:t>2</a:t>
            </a:r>
            <a:r>
              <a:rPr kumimoji="1" lang="ja-JP" altLang="en-US" sz="1600" dirty="0">
                <a:solidFill>
                  <a:schemeClr val="tx1"/>
                </a:solidFill>
                <a:latin typeface="Segoe" pitchFamily="34" charset="0"/>
              </a:rPr>
              <a:t>つのみ）</a:t>
            </a:r>
            <a:endParaRPr kumimoji="1" lang="ja-JP" altLang="en-US" sz="2000" dirty="0">
              <a:solidFill>
                <a:schemeClr val="tx1"/>
              </a:solidFill>
              <a:latin typeface="Segoe" pitchFamily="34" charset="0"/>
            </a:endParaRPr>
          </a:p>
        </p:txBody>
      </p:sp>
      <p:sp>
        <p:nvSpPr>
          <p:cNvPr id="25" name="テキスト ボックス 24">
            <a:extLst>
              <a:ext uri="{FF2B5EF4-FFF2-40B4-BE49-F238E27FC236}">
                <a16:creationId xmlns:a16="http://schemas.microsoft.com/office/drawing/2014/main" id="{9F9D3413-EA18-4DCC-B662-850835CC681C}"/>
              </a:ext>
            </a:extLst>
          </p:cNvPr>
          <p:cNvSpPr txBox="1"/>
          <p:nvPr/>
        </p:nvSpPr>
        <p:spPr>
          <a:xfrm>
            <a:off x="6845542" y="5482018"/>
            <a:ext cx="1686680" cy="369332"/>
          </a:xfrm>
          <a:prstGeom prst="rect">
            <a:avLst/>
          </a:prstGeom>
          <a:noFill/>
        </p:spPr>
        <p:txBody>
          <a:bodyPr wrap="none" rtlCol="0">
            <a:spAutoFit/>
          </a:bodyPr>
          <a:lstStyle/>
          <a:p>
            <a:r>
              <a:rPr kumimoji="1" lang="ja-JP" altLang="en-US" dirty="0">
                <a:latin typeface="+mn-ea"/>
              </a:rPr>
              <a:t>相関係数 </a:t>
            </a:r>
            <a:r>
              <a:rPr kumimoji="1" lang="en-US" altLang="ja-JP" dirty="0">
                <a:latin typeface="+mn-ea"/>
              </a:rPr>
              <a:t>0.815</a:t>
            </a:r>
            <a:endParaRPr kumimoji="1" lang="ja-JP" altLang="en-US" dirty="0">
              <a:latin typeface="+mn-ea"/>
            </a:endParaRPr>
          </a:p>
        </p:txBody>
      </p:sp>
      <p:sp>
        <p:nvSpPr>
          <p:cNvPr id="26" name="吹き出し: 角を丸めた四角形 25">
            <a:extLst>
              <a:ext uri="{FF2B5EF4-FFF2-40B4-BE49-F238E27FC236}">
                <a16:creationId xmlns:a16="http://schemas.microsoft.com/office/drawing/2014/main" id="{6DC2A020-9469-4BC1-BFB5-3438C13A0479}"/>
              </a:ext>
            </a:extLst>
          </p:cNvPr>
          <p:cNvSpPr/>
          <p:nvPr/>
        </p:nvSpPr>
        <p:spPr>
          <a:xfrm>
            <a:off x="1043608" y="1340768"/>
            <a:ext cx="2952328" cy="741380"/>
          </a:xfrm>
          <a:prstGeom prst="wedgeRoundRectCallout">
            <a:avLst>
              <a:gd name="adj1" fmla="val -36703"/>
              <a:gd name="adj2" fmla="val -70669"/>
              <a:gd name="adj3"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r>
              <a:rPr kumimoji="1" lang="ja-JP" altLang="en-US" sz="1600" dirty="0">
                <a:latin typeface="Segoe" pitchFamily="34" charset="0"/>
                <a:cs typeface="+mn-cs"/>
              </a:rPr>
              <a:t>その都道府県の大学入学者数</a:t>
            </a:r>
            <a:r>
              <a:rPr kumimoji="1" lang="en-US" altLang="ja-JP" sz="1600" dirty="0">
                <a:latin typeface="Segoe" pitchFamily="34" charset="0"/>
                <a:cs typeface="+mn-cs"/>
              </a:rPr>
              <a:t>÷18</a:t>
            </a:r>
            <a:r>
              <a:rPr kumimoji="1" lang="ja-JP" altLang="en-US" sz="1600" dirty="0">
                <a:latin typeface="Segoe" pitchFamily="34" charset="0"/>
                <a:cs typeface="+mn-cs"/>
              </a:rPr>
              <a:t>歳人口</a:t>
            </a:r>
          </a:p>
        </p:txBody>
      </p:sp>
    </p:spTree>
    <p:extLst>
      <p:ext uri="{BB962C8B-B14F-4D97-AF65-F5344CB8AC3E}">
        <p14:creationId xmlns:p14="http://schemas.microsoft.com/office/powerpoint/2010/main" val="1793401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64207B6-C8C0-4CA6-967D-24816299BCB3}"/>
              </a:ext>
            </a:extLst>
          </p:cNvPr>
          <p:cNvPicPr>
            <a:picLocks noChangeAspect="1"/>
          </p:cNvPicPr>
          <p:nvPr/>
        </p:nvPicPr>
        <p:blipFill>
          <a:blip r:embed="rId2"/>
          <a:stretch>
            <a:fillRect/>
          </a:stretch>
        </p:blipFill>
        <p:spPr>
          <a:xfrm>
            <a:off x="6695" y="695210"/>
            <a:ext cx="9144000" cy="5974150"/>
          </a:xfrm>
          <a:prstGeom prst="rect">
            <a:avLst/>
          </a:prstGeom>
        </p:spPr>
      </p:pic>
      <p:sp>
        <p:nvSpPr>
          <p:cNvPr id="2" name="タイトル 1">
            <a:extLst>
              <a:ext uri="{FF2B5EF4-FFF2-40B4-BE49-F238E27FC236}">
                <a16:creationId xmlns:a16="http://schemas.microsoft.com/office/drawing/2014/main" id="{EA21784D-048A-49F5-B60C-439C5D260E82}"/>
              </a:ext>
            </a:extLst>
          </p:cNvPr>
          <p:cNvSpPr>
            <a:spLocks noGrp="1"/>
          </p:cNvSpPr>
          <p:nvPr>
            <p:ph type="title"/>
          </p:nvPr>
        </p:nvSpPr>
        <p:spPr/>
        <p:txBody>
          <a:bodyPr/>
          <a:lstStyle/>
          <a:p>
            <a:r>
              <a:rPr lang="ja-JP" altLang="en-US" dirty="0"/>
              <a:t>大学と短期大学</a:t>
            </a:r>
          </a:p>
        </p:txBody>
      </p:sp>
      <p:sp>
        <p:nvSpPr>
          <p:cNvPr id="9" name="コンテンツ プレースホルダー 8">
            <a:extLst>
              <a:ext uri="{FF2B5EF4-FFF2-40B4-BE49-F238E27FC236}">
                <a16:creationId xmlns:a16="http://schemas.microsoft.com/office/drawing/2014/main" id="{3692AE2E-DFFD-4B2F-B8BD-CBDC9E2ABD9D}"/>
              </a:ext>
            </a:extLst>
          </p:cNvPr>
          <p:cNvSpPr>
            <a:spLocks noGrp="1"/>
          </p:cNvSpPr>
          <p:nvPr>
            <p:ph idx="1"/>
          </p:nvPr>
        </p:nvSpPr>
        <p:spPr>
          <a:xfrm>
            <a:off x="381340" y="764704"/>
            <a:ext cx="8655155" cy="387798"/>
          </a:xfrm>
        </p:spPr>
        <p:txBody>
          <a:bodyPr/>
          <a:lstStyle/>
          <a:p>
            <a:r>
              <a:rPr lang="ja-JP" altLang="en-US" dirty="0"/>
              <a:t>大学進学率</a:t>
            </a:r>
            <a:r>
              <a:rPr lang="ja-JP" altLang="en-US" sz="2400" dirty="0"/>
              <a:t>（女性）</a:t>
            </a:r>
            <a:r>
              <a:rPr lang="ja-JP" altLang="en-US" dirty="0"/>
              <a:t>と短期大学進学率</a:t>
            </a:r>
            <a:r>
              <a:rPr lang="ja-JP" altLang="en-US" sz="2400" dirty="0"/>
              <a:t>（女性）</a:t>
            </a:r>
            <a:r>
              <a:rPr lang="ja-JP" altLang="en-US" dirty="0"/>
              <a:t>は負の相関</a:t>
            </a:r>
          </a:p>
        </p:txBody>
      </p:sp>
      <p:sp>
        <p:nvSpPr>
          <p:cNvPr id="17" name="四角形: 角を丸くする 16">
            <a:extLst>
              <a:ext uri="{FF2B5EF4-FFF2-40B4-BE49-F238E27FC236}">
                <a16:creationId xmlns:a16="http://schemas.microsoft.com/office/drawing/2014/main" id="{09991818-DBBC-49B8-A23A-D4B9816AD6DD}"/>
              </a:ext>
            </a:extLst>
          </p:cNvPr>
          <p:cNvSpPr/>
          <p:nvPr/>
        </p:nvSpPr>
        <p:spPr bwMode="auto">
          <a:xfrm>
            <a:off x="7164288" y="1859890"/>
            <a:ext cx="1872208" cy="1142291"/>
          </a:xfrm>
          <a:prstGeom prst="roundRect">
            <a:avLst>
              <a:gd name="adj" fmla="val 8623"/>
            </a:avLst>
          </a:prstGeom>
          <a:noFill/>
          <a:ln>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a:solidFill>
                <a:schemeClr val="tx1"/>
              </a:solidFill>
              <a:latin typeface="Segoe" pitchFamily="34" charset="0"/>
            </a:endParaRPr>
          </a:p>
        </p:txBody>
      </p:sp>
      <p:sp>
        <p:nvSpPr>
          <p:cNvPr id="18" name="テキスト ボックス 17">
            <a:extLst>
              <a:ext uri="{FF2B5EF4-FFF2-40B4-BE49-F238E27FC236}">
                <a16:creationId xmlns:a16="http://schemas.microsoft.com/office/drawing/2014/main" id="{D30D535C-1A41-4542-B4BE-5B6EEAFE4F7B}"/>
              </a:ext>
            </a:extLst>
          </p:cNvPr>
          <p:cNvSpPr txBox="1"/>
          <p:nvPr/>
        </p:nvSpPr>
        <p:spPr>
          <a:xfrm>
            <a:off x="7155342" y="1556792"/>
            <a:ext cx="1080120" cy="276999"/>
          </a:xfrm>
          <a:prstGeom prst="rect">
            <a:avLst/>
          </a:prstGeom>
          <a:noFill/>
        </p:spPr>
        <p:txBody>
          <a:bodyPr wrap="square" rtlCol="0">
            <a:spAutoFit/>
          </a:bodyPr>
          <a:lstStyle/>
          <a:p>
            <a:r>
              <a:rPr kumimoji="1" lang="ja-JP" altLang="en-US" sz="1200" dirty="0"/>
              <a:t>大学進学率</a:t>
            </a:r>
          </a:p>
        </p:txBody>
      </p:sp>
      <p:sp>
        <p:nvSpPr>
          <p:cNvPr id="20" name="四角形: 角を丸くする 19">
            <a:extLst>
              <a:ext uri="{FF2B5EF4-FFF2-40B4-BE49-F238E27FC236}">
                <a16:creationId xmlns:a16="http://schemas.microsoft.com/office/drawing/2014/main" id="{9DFAE8E0-2AE6-4775-86A7-DCA5C79C3A58}"/>
              </a:ext>
            </a:extLst>
          </p:cNvPr>
          <p:cNvSpPr/>
          <p:nvPr/>
        </p:nvSpPr>
        <p:spPr bwMode="auto">
          <a:xfrm>
            <a:off x="4842463" y="1859890"/>
            <a:ext cx="1872208" cy="1142291"/>
          </a:xfrm>
          <a:prstGeom prst="roundRect">
            <a:avLst>
              <a:gd name="adj" fmla="val 8623"/>
            </a:avLst>
          </a:prstGeom>
          <a:noFill/>
          <a:ln>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a:solidFill>
                <a:schemeClr val="tx1"/>
              </a:solidFill>
              <a:latin typeface="Segoe" pitchFamily="34" charset="0"/>
            </a:endParaRPr>
          </a:p>
        </p:txBody>
      </p:sp>
      <p:sp>
        <p:nvSpPr>
          <p:cNvPr id="21" name="テキスト ボックス 20">
            <a:extLst>
              <a:ext uri="{FF2B5EF4-FFF2-40B4-BE49-F238E27FC236}">
                <a16:creationId xmlns:a16="http://schemas.microsoft.com/office/drawing/2014/main" id="{0ED20208-F787-461C-8E60-CB85E0263DB3}"/>
              </a:ext>
            </a:extLst>
          </p:cNvPr>
          <p:cNvSpPr txBox="1"/>
          <p:nvPr/>
        </p:nvSpPr>
        <p:spPr>
          <a:xfrm>
            <a:off x="4833516" y="1556792"/>
            <a:ext cx="1314035" cy="276999"/>
          </a:xfrm>
          <a:prstGeom prst="rect">
            <a:avLst/>
          </a:prstGeom>
          <a:noFill/>
        </p:spPr>
        <p:txBody>
          <a:bodyPr wrap="square" rtlCol="0">
            <a:spAutoFit/>
          </a:bodyPr>
          <a:lstStyle/>
          <a:p>
            <a:r>
              <a:rPr kumimoji="1" lang="ja-JP" altLang="en-US" sz="1200" dirty="0"/>
              <a:t>短期大学進学率</a:t>
            </a:r>
          </a:p>
        </p:txBody>
      </p:sp>
      <p:cxnSp>
        <p:nvCxnSpPr>
          <p:cNvPr id="22" name="直線矢印コネクタ 21">
            <a:extLst>
              <a:ext uri="{FF2B5EF4-FFF2-40B4-BE49-F238E27FC236}">
                <a16:creationId xmlns:a16="http://schemas.microsoft.com/office/drawing/2014/main" id="{224F307B-3C77-4498-AA4B-6B427CECD547}"/>
              </a:ext>
            </a:extLst>
          </p:cNvPr>
          <p:cNvCxnSpPr>
            <a:cxnSpLocks/>
            <a:stCxn id="20" idx="3"/>
            <a:endCxn id="17" idx="1"/>
          </p:cNvCxnSpPr>
          <p:nvPr/>
        </p:nvCxnSpPr>
        <p:spPr>
          <a:xfrm>
            <a:off x="6714671" y="2431036"/>
            <a:ext cx="449617" cy="0"/>
          </a:xfrm>
          <a:prstGeom prst="straightConnector1">
            <a:avLst/>
          </a:prstGeom>
          <a:ln w="381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吹き出し: 円形 22">
            <a:extLst>
              <a:ext uri="{FF2B5EF4-FFF2-40B4-BE49-F238E27FC236}">
                <a16:creationId xmlns:a16="http://schemas.microsoft.com/office/drawing/2014/main" id="{CA3402A3-0AE2-45C7-8C39-DFA01846A26C}"/>
              </a:ext>
            </a:extLst>
          </p:cNvPr>
          <p:cNvSpPr/>
          <p:nvPr/>
        </p:nvSpPr>
        <p:spPr bwMode="auto">
          <a:xfrm>
            <a:off x="1060500" y="1236597"/>
            <a:ext cx="3151460" cy="864096"/>
          </a:xfrm>
          <a:prstGeom prst="wedgeEllipseCallout">
            <a:avLst>
              <a:gd name="adj1" fmla="val -12706"/>
              <a:gd name="adj2" fmla="val 66190"/>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dirty="0">
                <a:solidFill>
                  <a:schemeClr val="tx1"/>
                </a:solidFill>
                <a:latin typeface="Segoe" pitchFamily="34" charset="0"/>
              </a:rPr>
              <a:t>鹿児島県は</a:t>
            </a:r>
            <a:br>
              <a:rPr kumimoji="1" lang="en-US" altLang="ja-JP" sz="2000" dirty="0">
                <a:solidFill>
                  <a:schemeClr val="tx1"/>
                </a:solidFill>
                <a:latin typeface="Segoe" pitchFamily="34" charset="0"/>
              </a:rPr>
            </a:br>
            <a:r>
              <a:rPr kumimoji="1" lang="ja-JP" altLang="en-US" sz="2000" dirty="0">
                <a:solidFill>
                  <a:schemeClr val="tx1"/>
                </a:solidFill>
                <a:latin typeface="Segoe" pitchFamily="34" charset="0"/>
              </a:rPr>
              <a:t>短大進学率が高い</a:t>
            </a:r>
          </a:p>
        </p:txBody>
      </p:sp>
      <p:sp>
        <p:nvSpPr>
          <p:cNvPr id="24" name="テキスト ボックス 23">
            <a:extLst>
              <a:ext uri="{FF2B5EF4-FFF2-40B4-BE49-F238E27FC236}">
                <a16:creationId xmlns:a16="http://schemas.microsoft.com/office/drawing/2014/main" id="{B3101E4B-0866-4814-BB5A-6915A4432CBB}"/>
              </a:ext>
            </a:extLst>
          </p:cNvPr>
          <p:cNvSpPr txBox="1"/>
          <p:nvPr/>
        </p:nvSpPr>
        <p:spPr>
          <a:xfrm>
            <a:off x="6845542" y="5554026"/>
            <a:ext cx="1802096" cy="369332"/>
          </a:xfrm>
          <a:prstGeom prst="rect">
            <a:avLst/>
          </a:prstGeom>
          <a:noFill/>
        </p:spPr>
        <p:txBody>
          <a:bodyPr wrap="none" rtlCol="0">
            <a:spAutoFit/>
          </a:bodyPr>
          <a:lstStyle/>
          <a:p>
            <a:r>
              <a:rPr kumimoji="1" lang="ja-JP" altLang="en-US" dirty="0">
                <a:latin typeface="+mn-ea"/>
              </a:rPr>
              <a:t>相関係数 </a:t>
            </a:r>
            <a:r>
              <a:rPr kumimoji="1" lang="en-US" altLang="ja-JP" dirty="0">
                <a:latin typeface="+mn-ea"/>
              </a:rPr>
              <a:t>-0.474</a:t>
            </a:r>
          </a:p>
        </p:txBody>
      </p:sp>
    </p:spTree>
    <p:extLst>
      <p:ext uri="{BB962C8B-B14F-4D97-AF65-F5344CB8AC3E}">
        <p14:creationId xmlns:p14="http://schemas.microsoft.com/office/powerpoint/2010/main" val="1417330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E89637C-628B-4B96-93E5-4D71741CF3D8}"/>
              </a:ext>
            </a:extLst>
          </p:cNvPr>
          <p:cNvPicPr>
            <a:picLocks noChangeAspect="1"/>
          </p:cNvPicPr>
          <p:nvPr/>
        </p:nvPicPr>
        <p:blipFill>
          <a:blip r:embed="rId3"/>
          <a:stretch>
            <a:fillRect/>
          </a:stretch>
        </p:blipFill>
        <p:spPr>
          <a:xfrm>
            <a:off x="-6695" y="671106"/>
            <a:ext cx="9144000" cy="5974150"/>
          </a:xfrm>
          <a:prstGeom prst="rect">
            <a:avLst/>
          </a:prstGeom>
        </p:spPr>
      </p:pic>
      <p:sp>
        <p:nvSpPr>
          <p:cNvPr id="2" name="タイトル 1">
            <a:extLst>
              <a:ext uri="{FF2B5EF4-FFF2-40B4-BE49-F238E27FC236}">
                <a16:creationId xmlns:a16="http://schemas.microsoft.com/office/drawing/2014/main" id="{EA21784D-048A-49F5-B60C-439C5D260E82}"/>
              </a:ext>
            </a:extLst>
          </p:cNvPr>
          <p:cNvSpPr>
            <a:spLocks noGrp="1"/>
          </p:cNvSpPr>
          <p:nvPr>
            <p:ph type="title"/>
          </p:nvPr>
        </p:nvSpPr>
        <p:spPr/>
        <p:txBody>
          <a:bodyPr/>
          <a:lstStyle/>
          <a:p>
            <a:r>
              <a:rPr lang="ja-JP" altLang="en-US" dirty="0"/>
              <a:t>男女役割分担意識</a:t>
            </a:r>
          </a:p>
        </p:txBody>
      </p:sp>
      <p:sp>
        <p:nvSpPr>
          <p:cNvPr id="9" name="コンテンツ プレースホルダー 8">
            <a:extLst>
              <a:ext uri="{FF2B5EF4-FFF2-40B4-BE49-F238E27FC236}">
                <a16:creationId xmlns:a16="http://schemas.microsoft.com/office/drawing/2014/main" id="{3692AE2E-DFFD-4B2F-B8BD-CBDC9E2ABD9D}"/>
              </a:ext>
            </a:extLst>
          </p:cNvPr>
          <p:cNvSpPr>
            <a:spLocks noGrp="1"/>
          </p:cNvSpPr>
          <p:nvPr>
            <p:ph idx="1"/>
          </p:nvPr>
        </p:nvSpPr>
        <p:spPr>
          <a:xfrm>
            <a:off x="381341" y="808954"/>
            <a:ext cx="8382000" cy="387798"/>
          </a:xfrm>
        </p:spPr>
        <p:txBody>
          <a:bodyPr/>
          <a:lstStyle/>
          <a:p>
            <a:r>
              <a:rPr kumimoji="1" lang="ja-JP" altLang="en-US" u="sng" dirty="0"/>
              <a:t>男女役割分担意識</a:t>
            </a:r>
            <a:r>
              <a:rPr kumimoji="1" lang="ja-JP" altLang="en-US" dirty="0"/>
              <a:t>と短期大学進学率は負の相関</a:t>
            </a:r>
          </a:p>
        </p:txBody>
      </p:sp>
      <p:sp>
        <p:nvSpPr>
          <p:cNvPr id="15" name="吹き出し: 角を丸めた四角形 14">
            <a:extLst>
              <a:ext uri="{FF2B5EF4-FFF2-40B4-BE49-F238E27FC236}">
                <a16:creationId xmlns:a16="http://schemas.microsoft.com/office/drawing/2014/main" id="{C9D52009-7165-4D62-9B28-83E7D6BDB30D}"/>
              </a:ext>
            </a:extLst>
          </p:cNvPr>
          <p:cNvSpPr/>
          <p:nvPr/>
        </p:nvSpPr>
        <p:spPr>
          <a:xfrm>
            <a:off x="4572000" y="42806"/>
            <a:ext cx="4464495" cy="741380"/>
          </a:xfrm>
          <a:prstGeom prst="wedgeRoundRectCallout">
            <a:avLst>
              <a:gd name="adj1" fmla="val -73364"/>
              <a:gd name="adj2" fmla="val 56444"/>
              <a:gd name="adj3" fmla="val 16667"/>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r>
              <a:rPr kumimoji="1" lang="ja-JP" altLang="en-US" sz="1600" dirty="0">
                <a:latin typeface="Segoe" pitchFamily="34" charset="0"/>
                <a:cs typeface="+mn-cs"/>
              </a:rPr>
              <a:t>内閣府調査：</a:t>
            </a:r>
            <a:r>
              <a:rPr kumimoji="1" lang="ja-JP" altLang="ja-JP" sz="1600" dirty="0">
                <a:latin typeface="Segoe" pitchFamily="34" charset="0"/>
                <a:cs typeface="+mn-cs"/>
              </a:rPr>
              <a:t>「自分の家庭の理想は、「夫が外で働き、妻が家を守る」ことだ」について</a:t>
            </a:r>
            <a:r>
              <a:rPr kumimoji="1" lang="ja-JP" altLang="en-US" sz="1600" dirty="0">
                <a:latin typeface="Segoe" pitchFamily="34" charset="0"/>
                <a:cs typeface="+mn-cs"/>
              </a:rPr>
              <a:t>、</a:t>
            </a:r>
            <a:br>
              <a:rPr kumimoji="1" lang="en-US" altLang="ja-JP" sz="1600" dirty="0">
                <a:latin typeface="Segoe" pitchFamily="34" charset="0"/>
                <a:cs typeface="+mn-cs"/>
              </a:rPr>
            </a:br>
            <a:r>
              <a:rPr kumimoji="1" lang="ja-JP" altLang="ja-JP" sz="1600" dirty="0">
                <a:latin typeface="Segoe" pitchFamily="34" charset="0"/>
                <a:cs typeface="+mn-cs"/>
              </a:rPr>
              <a:t>「そう思う」と「ややそう思う」</a:t>
            </a:r>
            <a:endParaRPr kumimoji="1" lang="ja-JP" altLang="en-US" sz="1600" dirty="0">
              <a:latin typeface="Segoe" pitchFamily="34" charset="0"/>
              <a:cs typeface="+mn-cs"/>
            </a:endParaRPr>
          </a:p>
        </p:txBody>
      </p:sp>
      <p:sp>
        <p:nvSpPr>
          <p:cNvPr id="22" name="四角形: 角を丸くする 21">
            <a:extLst>
              <a:ext uri="{FF2B5EF4-FFF2-40B4-BE49-F238E27FC236}">
                <a16:creationId xmlns:a16="http://schemas.microsoft.com/office/drawing/2014/main" id="{965CDD45-8D62-4D81-9DF4-972D87DCD4ED}"/>
              </a:ext>
            </a:extLst>
          </p:cNvPr>
          <p:cNvSpPr/>
          <p:nvPr/>
        </p:nvSpPr>
        <p:spPr bwMode="auto">
          <a:xfrm>
            <a:off x="6141512" y="2435954"/>
            <a:ext cx="1872208" cy="584340"/>
          </a:xfrm>
          <a:prstGeom prst="roundRect">
            <a:avLst>
              <a:gd name="adj" fmla="val 8623"/>
            </a:avLst>
          </a:prstGeom>
          <a:noFill/>
          <a:ln>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a:solidFill>
                <a:schemeClr val="tx1"/>
              </a:solidFill>
              <a:latin typeface="Segoe" pitchFamily="34" charset="0"/>
            </a:endParaRPr>
          </a:p>
        </p:txBody>
      </p:sp>
      <p:sp>
        <p:nvSpPr>
          <p:cNvPr id="23" name="テキスト ボックス 22">
            <a:extLst>
              <a:ext uri="{FF2B5EF4-FFF2-40B4-BE49-F238E27FC236}">
                <a16:creationId xmlns:a16="http://schemas.microsoft.com/office/drawing/2014/main" id="{60987FBA-DC7B-4D67-87C6-F7EA6B8A53F9}"/>
              </a:ext>
            </a:extLst>
          </p:cNvPr>
          <p:cNvSpPr txBox="1"/>
          <p:nvPr/>
        </p:nvSpPr>
        <p:spPr>
          <a:xfrm>
            <a:off x="6132565" y="2132856"/>
            <a:ext cx="1314035" cy="276999"/>
          </a:xfrm>
          <a:prstGeom prst="rect">
            <a:avLst/>
          </a:prstGeom>
          <a:noFill/>
        </p:spPr>
        <p:txBody>
          <a:bodyPr wrap="square" rtlCol="0">
            <a:spAutoFit/>
          </a:bodyPr>
          <a:lstStyle/>
          <a:p>
            <a:r>
              <a:rPr kumimoji="1" lang="ja-JP" altLang="en-US" sz="1200" dirty="0"/>
              <a:t>短期大学進学率</a:t>
            </a:r>
          </a:p>
        </p:txBody>
      </p:sp>
      <p:sp>
        <p:nvSpPr>
          <p:cNvPr id="24" name="正方形/長方形 23">
            <a:extLst>
              <a:ext uri="{FF2B5EF4-FFF2-40B4-BE49-F238E27FC236}">
                <a16:creationId xmlns:a16="http://schemas.microsoft.com/office/drawing/2014/main" id="{846E9A59-65ED-4C56-91BF-BC83165E19F1}"/>
              </a:ext>
            </a:extLst>
          </p:cNvPr>
          <p:cNvSpPr/>
          <p:nvPr/>
        </p:nvSpPr>
        <p:spPr bwMode="auto">
          <a:xfrm>
            <a:off x="7829225" y="1556792"/>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男女役割分担意識</a:t>
            </a:r>
          </a:p>
        </p:txBody>
      </p:sp>
      <p:cxnSp>
        <p:nvCxnSpPr>
          <p:cNvPr id="25" name="直線矢印コネクタ 24">
            <a:extLst>
              <a:ext uri="{FF2B5EF4-FFF2-40B4-BE49-F238E27FC236}">
                <a16:creationId xmlns:a16="http://schemas.microsoft.com/office/drawing/2014/main" id="{6604D226-77E9-4A96-B068-B530A320D944}"/>
              </a:ext>
            </a:extLst>
          </p:cNvPr>
          <p:cNvCxnSpPr>
            <a:cxnSpLocks/>
            <a:stCxn id="24" idx="2"/>
          </p:cNvCxnSpPr>
          <p:nvPr/>
        </p:nvCxnSpPr>
        <p:spPr>
          <a:xfrm flipH="1">
            <a:off x="7997956" y="1988840"/>
            <a:ext cx="407334" cy="447114"/>
          </a:xfrm>
          <a:prstGeom prst="straightConnector1">
            <a:avLst/>
          </a:prstGeom>
          <a:ln w="381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吹き出し: 円形 25">
            <a:extLst>
              <a:ext uri="{FF2B5EF4-FFF2-40B4-BE49-F238E27FC236}">
                <a16:creationId xmlns:a16="http://schemas.microsoft.com/office/drawing/2014/main" id="{219FD649-AC2E-4020-BAAD-8B66BD21452A}"/>
              </a:ext>
            </a:extLst>
          </p:cNvPr>
          <p:cNvSpPr/>
          <p:nvPr/>
        </p:nvSpPr>
        <p:spPr bwMode="auto">
          <a:xfrm>
            <a:off x="1043608" y="4653137"/>
            <a:ext cx="3024336" cy="1171494"/>
          </a:xfrm>
          <a:prstGeom prst="wedgeEllipseCallout">
            <a:avLst>
              <a:gd name="adj1" fmla="val 61944"/>
              <a:gd name="adj2" fmla="val 9816"/>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kumimoji="1" lang="ja-JP" altLang="en-US" sz="2000" dirty="0">
                <a:solidFill>
                  <a:schemeClr val="tx1"/>
                </a:solidFill>
                <a:latin typeface="Segoe" pitchFamily="34" charset="0"/>
              </a:rPr>
              <a:t>分担意識は地方で強く、都市部で弱いわけではない</a:t>
            </a:r>
          </a:p>
        </p:txBody>
      </p:sp>
      <p:sp>
        <p:nvSpPr>
          <p:cNvPr id="27" name="テキスト ボックス 26">
            <a:extLst>
              <a:ext uri="{FF2B5EF4-FFF2-40B4-BE49-F238E27FC236}">
                <a16:creationId xmlns:a16="http://schemas.microsoft.com/office/drawing/2014/main" id="{C89ED2E6-C383-4FDA-90E4-AC614128AF04}"/>
              </a:ext>
            </a:extLst>
          </p:cNvPr>
          <p:cNvSpPr txBox="1"/>
          <p:nvPr/>
        </p:nvSpPr>
        <p:spPr>
          <a:xfrm>
            <a:off x="6845542" y="5520192"/>
            <a:ext cx="1802096" cy="369332"/>
          </a:xfrm>
          <a:prstGeom prst="rect">
            <a:avLst/>
          </a:prstGeom>
          <a:noFill/>
        </p:spPr>
        <p:txBody>
          <a:bodyPr wrap="none" rtlCol="0">
            <a:spAutoFit/>
          </a:bodyPr>
          <a:lstStyle/>
          <a:p>
            <a:r>
              <a:rPr kumimoji="1" lang="ja-JP" altLang="en-US" dirty="0">
                <a:latin typeface="+mn-ea"/>
              </a:rPr>
              <a:t>相関係数 </a:t>
            </a:r>
            <a:r>
              <a:rPr kumimoji="1" lang="en-US" altLang="ja-JP" dirty="0">
                <a:latin typeface="+mn-ea"/>
              </a:rPr>
              <a:t>-0.401</a:t>
            </a:r>
          </a:p>
        </p:txBody>
      </p:sp>
    </p:spTree>
    <p:extLst>
      <p:ext uri="{BB962C8B-B14F-4D97-AF65-F5344CB8AC3E}">
        <p14:creationId xmlns:p14="http://schemas.microsoft.com/office/powerpoint/2010/main" val="3975095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93F72D-9FF7-44AD-A787-62C59E8CBB42}"/>
              </a:ext>
            </a:extLst>
          </p:cNvPr>
          <p:cNvSpPr>
            <a:spLocks noGrp="1"/>
          </p:cNvSpPr>
          <p:nvPr>
            <p:ph type="ctrTitle"/>
          </p:nvPr>
        </p:nvSpPr>
        <p:spPr/>
        <p:txBody>
          <a:bodyPr/>
          <a:lstStyle/>
          <a:p>
            <a:r>
              <a:rPr kumimoji="1" lang="ja-JP" altLang="en-US" dirty="0"/>
              <a:t>地域毎の男女格差の時系列分析</a:t>
            </a:r>
          </a:p>
        </p:txBody>
      </p:sp>
      <p:sp>
        <p:nvSpPr>
          <p:cNvPr id="3" name="サブタイトル 2">
            <a:extLst>
              <a:ext uri="{FF2B5EF4-FFF2-40B4-BE49-F238E27FC236}">
                <a16:creationId xmlns:a16="http://schemas.microsoft.com/office/drawing/2014/main" id="{48A72301-5AD9-4906-9866-9C8FD4BB03D2}"/>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360972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4" name="スライド ズーム 3">
                <a:extLst>
                  <a:ext uri="{FF2B5EF4-FFF2-40B4-BE49-F238E27FC236}">
                    <a16:creationId xmlns:a16="http://schemas.microsoft.com/office/drawing/2014/main" id="{36DD2B95-AF60-4810-8140-745F4AF556EF}"/>
                  </a:ext>
                </a:extLst>
              </p:cNvPr>
              <p:cNvGraphicFramePr>
                <a:graphicFrameLocks noChangeAspect="1"/>
              </p:cNvGraphicFramePr>
              <p:nvPr>
                <p:extLst>
                  <p:ext uri="{D42A27DB-BD31-4B8C-83A1-F6EECF244321}">
                    <p14:modId xmlns:p14="http://schemas.microsoft.com/office/powerpoint/2010/main" val="2706978971"/>
                  </p:ext>
                </p:extLst>
              </p:nvPr>
            </p:nvGraphicFramePr>
            <p:xfrm>
              <a:off x="2915816" y="854714"/>
              <a:ext cx="3528392" cy="2646294"/>
            </p:xfrm>
            <a:graphic>
              <a:graphicData uri="http://schemas.microsoft.com/office/powerpoint/2016/slidezoom">
                <pslz:sldZm>
                  <pslz:sldZmObj sldId="286" cId="1658119859">
                    <pslz:zmPr id="{60850E59-E42D-44B3-A062-FEA1B67B75B9}" returnToParent="0" transitionDur="1000">
                      <p166:blipFill xmlns:p166="http://schemas.microsoft.com/office/powerpoint/2016/6/main">
                        <a:blip r:embed="rId2"/>
                        <a:stretch>
                          <a:fillRect/>
                        </a:stretch>
                      </p166:blipFill>
                      <p166:spPr xmlns:p166="http://schemas.microsoft.com/office/powerpoint/2016/6/main">
                        <a:xfrm>
                          <a:off x="0" y="0"/>
                          <a:ext cx="3528392" cy="2646294"/>
                        </a:xfrm>
                        <a:prstGeom prst="rect">
                          <a:avLst/>
                        </a:prstGeom>
                        <a:ln w="3175">
                          <a:solidFill>
                            <a:prstClr val="ltGray"/>
                          </a:solidFill>
                        </a:ln>
                      </p166:spPr>
                    </pslz:zmPr>
                  </pslz:sldZmObj>
                </pslz:sldZm>
              </a:graphicData>
            </a:graphic>
          </p:graphicFrame>
        </mc:Choice>
        <mc:Fallback xmlns="">
          <p:pic>
            <p:nvPicPr>
              <p:cNvPr id="4" name="スライド ズーム 3">
                <a:extLst>
                  <a:ext uri="{FF2B5EF4-FFF2-40B4-BE49-F238E27FC236}">
                    <a16:creationId xmlns:a16="http://schemas.microsoft.com/office/drawing/2014/main" id="{36DD2B95-AF60-4810-8140-745F4AF556EF}"/>
                  </a:ext>
                </a:extLst>
              </p:cNvPr>
              <p:cNvPicPr>
                <a:picLocks noGrp="1" noRot="1" noChangeAspect="1" noMove="1" noResize="1" noEditPoints="1" noAdjustHandles="1" noChangeArrowheads="1" noChangeShapeType="1"/>
              </p:cNvPicPr>
              <p:nvPr/>
            </p:nvPicPr>
            <p:blipFill>
              <a:blip r:embed="rId3"/>
              <a:stretch>
                <a:fillRect/>
              </a:stretch>
            </p:blipFill>
            <p:spPr>
              <a:xfrm>
                <a:off x="2915816" y="854714"/>
                <a:ext cx="3528392" cy="2646294"/>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6" name="スライド ズーム 5">
                <a:extLst>
                  <a:ext uri="{FF2B5EF4-FFF2-40B4-BE49-F238E27FC236}">
                    <a16:creationId xmlns:a16="http://schemas.microsoft.com/office/drawing/2014/main" id="{D26D9368-442F-49D4-B48E-F7A85E242112}"/>
                  </a:ext>
                </a:extLst>
              </p:cNvPr>
              <p:cNvGraphicFramePr>
                <a:graphicFrameLocks noChangeAspect="1"/>
              </p:cNvGraphicFramePr>
              <p:nvPr>
                <p:extLst>
                  <p:ext uri="{D42A27DB-BD31-4B8C-83A1-F6EECF244321}">
                    <p14:modId xmlns:p14="http://schemas.microsoft.com/office/powerpoint/2010/main" val="3300914674"/>
                  </p:ext>
                </p:extLst>
              </p:nvPr>
            </p:nvGraphicFramePr>
            <p:xfrm>
              <a:off x="683568" y="3717032"/>
              <a:ext cx="3528392" cy="2646294"/>
            </p:xfrm>
            <a:graphic>
              <a:graphicData uri="http://schemas.microsoft.com/office/powerpoint/2016/slidezoom">
                <pslz:sldZm>
                  <pslz:sldZmObj sldId="287" cId="3735712145">
                    <pslz:zmPr id="{E8077616-6DBC-4BCC-97A8-78C3BF4FEC68}" returnToParent="0" transitionDur="1000">
                      <p166:blipFill xmlns:p166="http://schemas.microsoft.com/office/powerpoint/2016/6/main">
                        <a:blip r:embed="rId4"/>
                        <a:stretch>
                          <a:fillRect/>
                        </a:stretch>
                      </p166:blipFill>
                      <p166:spPr xmlns:p166="http://schemas.microsoft.com/office/powerpoint/2016/6/main">
                        <a:xfrm>
                          <a:off x="0" y="0"/>
                          <a:ext cx="3528392" cy="2646294"/>
                        </a:xfrm>
                        <a:prstGeom prst="rect">
                          <a:avLst/>
                        </a:prstGeom>
                        <a:ln w="3175">
                          <a:solidFill>
                            <a:prstClr val="ltGray"/>
                          </a:solidFill>
                        </a:ln>
                      </p166:spPr>
                    </pslz:zmPr>
                  </pslz:sldZmObj>
                </pslz:sldZm>
              </a:graphicData>
            </a:graphic>
          </p:graphicFrame>
        </mc:Choice>
        <mc:Fallback xmlns="">
          <p:pic>
            <p:nvPicPr>
              <p:cNvPr id="6" name="スライド ズーム 5">
                <a:extLst>
                  <a:ext uri="{FF2B5EF4-FFF2-40B4-BE49-F238E27FC236}">
                    <a16:creationId xmlns:a16="http://schemas.microsoft.com/office/drawing/2014/main" id="{D26D9368-442F-49D4-B48E-F7A85E242112}"/>
                  </a:ext>
                </a:extLst>
              </p:cNvPr>
              <p:cNvPicPr>
                <a:picLocks noGrp="1" noRot="1" noChangeAspect="1" noMove="1" noResize="1" noEditPoints="1" noAdjustHandles="1" noChangeArrowheads="1" noChangeShapeType="1"/>
              </p:cNvPicPr>
              <p:nvPr/>
            </p:nvPicPr>
            <p:blipFill>
              <a:blip r:embed="rId5"/>
              <a:stretch>
                <a:fillRect/>
              </a:stretch>
            </p:blipFill>
            <p:spPr>
              <a:xfrm>
                <a:off x="683568" y="3717032"/>
                <a:ext cx="3528392" cy="2646294"/>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8" name="スライド ズーム 7">
                <a:extLst>
                  <a:ext uri="{FF2B5EF4-FFF2-40B4-BE49-F238E27FC236}">
                    <a16:creationId xmlns:a16="http://schemas.microsoft.com/office/drawing/2014/main" id="{F68A1A98-4575-4159-A4DC-0CFF4F4754D7}"/>
                  </a:ext>
                </a:extLst>
              </p:cNvPr>
              <p:cNvGraphicFramePr>
                <a:graphicFrameLocks noChangeAspect="1"/>
              </p:cNvGraphicFramePr>
              <p:nvPr>
                <p:extLst>
                  <p:ext uri="{D42A27DB-BD31-4B8C-83A1-F6EECF244321}">
                    <p14:modId xmlns:p14="http://schemas.microsoft.com/office/powerpoint/2010/main" val="3418763919"/>
                  </p:ext>
                </p:extLst>
              </p:nvPr>
            </p:nvGraphicFramePr>
            <p:xfrm>
              <a:off x="5076056" y="3742792"/>
              <a:ext cx="3528392" cy="2646294"/>
            </p:xfrm>
            <a:graphic>
              <a:graphicData uri="http://schemas.microsoft.com/office/powerpoint/2016/slidezoom">
                <pslz:sldZm>
                  <pslz:sldZmObj sldId="288" cId="3246469905">
                    <pslz:zmPr id="{80111AFC-3215-4DED-9D72-1E5A156DF1CF}" returnToParent="0" transitionDur="1000">
                      <p166:blipFill xmlns:p166="http://schemas.microsoft.com/office/powerpoint/2016/6/main">
                        <a:blip r:embed="rId6"/>
                        <a:stretch>
                          <a:fillRect/>
                        </a:stretch>
                      </p166:blipFill>
                      <p166:spPr xmlns:p166="http://schemas.microsoft.com/office/powerpoint/2016/6/main">
                        <a:xfrm>
                          <a:off x="0" y="0"/>
                          <a:ext cx="3528392" cy="2646294"/>
                        </a:xfrm>
                        <a:prstGeom prst="rect">
                          <a:avLst/>
                        </a:prstGeom>
                        <a:ln w="3175">
                          <a:solidFill>
                            <a:prstClr val="ltGray"/>
                          </a:solidFill>
                        </a:ln>
                      </p166:spPr>
                    </pslz:zmPr>
                  </pslz:sldZmObj>
                </pslz:sldZm>
              </a:graphicData>
            </a:graphic>
          </p:graphicFrame>
        </mc:Choice>
        <mc:Fallback xmlns="">
          <p:pic>
            <p:nvPicPr>
              <p:cNvPr id="8" name="スライド ズーム 7">
                <a:extLst>
                  <a:ext uri="{FF2B5EF4-FFF2-40B4-BE49-F238E27FC236}">
                    <a16:creationId xmlns:a16="http://schemas.microsoft.com/office/drawing/2014/main" id="{F68A1A98-4575-4159-A4DC-0CFF4F4754D7}"/>
                  </a:ext>
                </a:extLst>
              </p:cNvPr>
              <p:cNvPicPr>
                <a:picLocks noGrp="1" noRot="1" noChangeAspect="1" noMove="1" noResize="1" noEditPoints="1" noAdjustHandles="1" noChangeArrowheads="1" noChangeShapeType="1"/>
              </p:cNvPicPr>
              <p:nvPr/>
            </p:nvPicPr>
            <p:blipFill>
              <a:blip r:embed="rId7"/>
              <a:stretch>
                <a:fillRect/>
              </a:stretch>
            </p:blipFill>
            <p:spPr>
              <a:xfrm>
                <a:off x="5076056" y="3742792"/>
                <a:ext cx="3528392" cy="2646294"/>
              </a:xfrm>
              <a:prstGeom prst="rect">
                <a:avLst/>
              </a:prstGeom>
              <a:ln w="3175">
                <a:solidFill>
                  <a:prstClr val="ltGray"/>
                </a:solidFill>
              </a:ln>
            </p:spPr>
          </p:pic>
        </mc:Fallback>
      </mc:AlternateContent>
      <p:sp>
        <p:nvSpPr>
          <p:cNvPr id="5" name="タイトル 4">
            <a:extLst>
              <a:ext uri="{FF2B5EF4-FFF2-40B4-BE49-F238E27FC236}">
                <a16:creationId xmlns:a16="http://schemas.microsoft.com/office/drawing/2014/main" id="{0D599F40-9E71-4DA3-AF0B-975AE951A98A}"/>
              </a:ext>
            </a:extLst>
          </p:cNvPr>
          <p:cNvSpPr>
            <a:spLocks noGrp="1"/>
          </p:cNvSpPr>
          <p:nvPr>
            <p:ph type="title"/>
          </p:nvPr>
        </p:nvSpPr>
        <p:spPr/>
        <p:txBody>
          <a:bodyPr/>
          <a:lstStyle/>
          <a:p>
            <a:r>
              <a:rPr kumimoji="1" lang="ja-JP" altLang="en-US" dirty="0"/>
              <a:t>まずは現時点の男女格差を見ると・・・</a:t>
            </a:r>
          </a:p>
        </p:txBody>
      </p:sp>
    </p:spTree>
    <p:extLst>
      <p:ext uri="{BB962C8B-B14F-4D97-AF65-F5344CB8AC3E}">
        <p14:creationId xmlns:p14="http://schemas.microsoft.com/office/powerpoint/2010/main" val="3210194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9714E8-B3D9-47A9-9931-74091934D816}"/>
              </a:ext>
            </a:extLst>
          </p:cNvPr>
          <p:cNvSpPr>
            <a:spLocks noGrp="1"/>
          </p:cNvSpPr>
          <p:nvPr>
            <p:ph type="title"/>
          </p:nvPr>
        </p:nvSpPr>
        <p:spPr/>
        <p:txBody>
          <a:bodyPr/>
          <a:lstStyle/>
          <a:p>
            <a:r>
              <a:rPr kumimoji="1" lang="ja-JP" altLang="en-US" dirty="0"/>
              <a:t>大学進学率の現状</a:t>
            </a:r>
          </a:p>
        </p:txBody>
      </p:sp>
      <p:pic>
        <p:nvPicPr>
          <p:cNvPr id="12" name="コンテンツ プレースホルダー 11">
            <a:extLst>
              <a:ext uri="{FF2B5EF4-FFF2-40B4-BE49-F238E27FC236}">
                <a16:creationId xmlns:a16="http://schemas.microsoft.com/office/drawing/2014/main" id="{F9D02FB0-5EB0-4151-B522-2B8275B6A022}"/>
              </a:ext>
            </a:extLst>
          </p:cNvPr>
          <p:cNvPicPr>
            <a:picLocks noGrp="1" noChangeAspect="1"/>
          </p:cNvPicPr>
          <p:nvPr>
            <p:ph idx="1"/>
          </p:nvPr>
        </p:nvPicPr>
        <p:blipFill>
          <a:blip r:embed="rId2"/>
          <a:stretch>
            <a:fillRect/>
          </a:stretch>
        </p:blipFill>
        <p:spPr>
          <a:xfrm>
            <a:off x="381000" y="1052736"/>
            <a:ext cx="6570833" cy="4896331"/>
          </a:xfrm>
          <a:prstGeom prst="rect">
            <a:avLst/>
          </a:prstGeom>
        </p:spPr>
      </p:pic>
      <p:sp>
        <p:nvSpPr>
          <p:cNvPr id="13" name="テキスト ボックス 12">
            <a:extLst>
              <a:ext uri="{FF2B5EF4-FFF2-40B4-BE49-F238E27FC236}">
                <a16:creationId xmlns:a16="http://schemas.microsoft.com/office/drawing/2014/main" id="{C9C7ABF2-391E-41E9-8425-604E13EA99BA}"/>
              </a:ext>
            </a:extLst>
          </p:cNvPr>
          <p:cNvSpPr txBox="1"/>
          <p:nvPr/>
        </p:nvSpPr>
        <p:spPr>
          <a:xfrm>
            <a:off x="7084148" y="5420379"/>
            <a:ext cx="1800493" cy="646331"/>
          </a:xfrm>
          <a:prstGeom prst="rect">
            <a:avLst/>
          </a:prstGeom>
          <a:noFill/>
        </p:spPr>
        <p:txBody>
          <a:bodyPr wrap="none" rtlCol="0">
            <a:spAutoFit/>
          </a:bodyPr>
          <a:lstStyle/>
          <a:p>
            <a:r>
              <a:rPr kumimoji="1" lang="ja-JP" altLang="en-US" dirty="0"/>
              <a:t>文部科学省</a:t>
            </a:r>
            <a:endParaRPr kumimoji="1" lang="en-US" altLang="ja-JP" dirty="0"/>
          </a:p>
          <a:p>
            <a:r>
              <a:rPr kumimoji="1" lang="ja-JP" altLang="en-US" dirty="0"/>
              <a:t>「学校基本調査」</a:t>
            </a:r>
          </a:p>
        </p:txBody>
      </p:sp>
      <p:sp>
        <p:nvSpPr>
          <p:cNvPr id="14" name="吹き出し: 四角形 13">
            <a:extLst>
              <a:ext uri="{FF2B5EF4-FFF2-40B4-BE49-F238E27FC236}">
                <a16:creationId xmlns:a16="http://schemas.microsoft.com/office/drawing/2014/main" id="{1929427D-3832-4730-8902-6EBF2D25F4FC}"/>
              </a:ext>
            </a:extLst>
          </p:cNvPr>
          <p:cNvSpPr/>
          <p:nvPr/>
        </p:nvSpPr>
        <p:spPr bwMode="auto">
          <a:xfrm>
            <a:off x="7486290" y="2293768"/>
            <a:ext cx="1167518" cy="864096"/>
          </a:xfrm>
          <a:prstGeom prst="wedgeRectCallout">
            <a:avLst>
              <a:gd name="adj1" fmla="val -105112"/>
              <a:gd name="adj2" fmla="val 68251"/>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300" dirty="0">
                <a:solidFill>
                  <a:schemeClr val="tx1"/>
                </a:solidFill>
                <a:latin typeface="Segoe" pitchFamily="34" charset="0"/>
              </a:rPr>
              <a:t>全国で</a:t>
            </a:r>
            <a:r>
              <a:rPr kumimoji="1" lang="en-US" altLang="ja-JP" sz="2300" dirty="0">
                <a:solidFill>
                  <a:schemeClr val="tx1"/>
                </a:solidFill>
                <a:latin typeface="Segoe" pitchFamily="34" charset="0"/>
              </a:rPr>
              <a:t>52.0</a:t>
            </a:r>
            <a:r>
              <a:rPr kumimoji="1" lang="ja-JP" altLang="en-US" sz="2300" dirty="0">
                <a:solidFill>
                  <a:schemeClr val="tx1"/>
                </a:solidFill>
                <a:latin typeface="Segoe" pitchFamily="34" charset="0"/>
              </a:rPr>
              <a:t>％</a:t>
            </a:r>
          </a:p>
        </p:txBody>
      </p:sp>
    </p:spTree>
    <p:extLst>
      <p:ext uri="{BB962C8B-B14F-4D97-AF65-F5344CB8AC3E}">
        <p14:creationId xmlns:p14="http://schemas.microsoft.com/office/powerpoint/2010/main" val="2858705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F248DB5A-3213-4718-BB2A-66F59FBDA6B6}"/>
              </a:ext>
            </a:extLst>
          </p:cNvPr>
          <p:cNvSpPr/>
          <p:nvPr/>
        </p:nvSpPr>
        <p:spPr bwMode="auto">
          <a:xfrm rot="19997812">
            <a:off x="2142251" y="4802415"/>
            <a:ext cx="4601274" cy="314749"/>
          </a:xfrm>
          <a:prstGeom prst="ellipse">
            <a:avLst/>
          </a:prstGeom>
          <a:noFill/>
          <a:ln>
            <a:solidFill>
              <a:schemeClr val="bg2">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a:solidFill>
                <a:schemeClr val="tx1"/>
              </a:solidFill>
              <a:latin typeface="Segoe" pitchFamily="34" charset="0"/>
            </a:endParaRPr>
          </a:p>
        </p:txBody>
      </p:sp>
      <p:pic>
        <p:nvPicPr>
          <p:cNvPr id="4" name="図 3">
            <a:extLst>
              <a:ext uri="{FF2B5EF4-FFF2-40B4-BE49-F238E27FC236}">
                <a16:creationId xmlns:a16="http://schemas.microsoft.com/office/drawing/2014/main" id="{4C557483-5D95-4177-B4B4-70BD4B8AFE84}"/>
              </a:ext>
            </a:extLst>
          </p:cNvPr>
          <p:cNvPicPr>
            <a:picLocks noChangeAspect="1"/>
          </p:cNvPicPr>
          <p:nvPr/>
        </p:nvPicPr>
        <p:blipFill>
          <a:blip r:embed="rId3"/>
          <a:stretch>
            <a:fillRect/>
          </a:stretch>
        </p:blipFill>
        <p:spPr>
          <a:xfrm>
            <a:off x="-13183" y="660444"/>
            <a:ext cx="9144000" cy="5974150"/>
          </a:xfrm>
          <a:prstGeom prst="rect">
            <a:avLst/>
          </a:prstGeom>
        </p:spPr>
      </p:pic>
      <p:sp>
        <p:nvSpPr>
          <p:cNvPr id="2" name="タイトル 1">
            <a:extLst>
              <a:ext uri="{FF2B5EF4-FFF2-40B4-BE49-F238E27FC236}">
                <a16:creationId xmlns:a16="http://schemas.microsoft.com/office/drawing/2014/main" id="{EA21784D-048A-49F5-B60C-439C5D260E82}"/>
              </a:ext>
            </a:extLst>
          </p:cNvPr>
          <p:cNvSpPr>
            <a:spLocks noGrp="1"/>
          </p:cNvSpPr>
          <p:nvPr>
            <p:ph type="title"/>
          </p:nvPr>
        </p:nvSpPr>
        <p:spPr/>
        <p:txBody>
          <a:bodyPr/>
          <a:lstStyle/>
          <a:p>
            <a:r>
              <a:rPr lang="ja-JP" altLang="en-US" dirty="0"/>
              <a:t>男性と女性の大学進学率</a:t>
            </a:r>
          </a:p>
        </p:txBody>
      </p:sp>
      <p:sp>
        <p:nvSpPr>
          <p:cNvPr id="16" name="楕円 15">
            <a:extLst>
              <a:ext uri="{FF2B5EF4-FFF2-40B4-BE49-F238E27FC236}">
                <a16:creationId xmlns:a16="http://schemas.microsoft.com/office/drawing/2014/main" id="{17CBEB10-F394-4C6F-8DE9-7B279B876940}"/>
              </a:ext>
            </a:extLst>
          </p:cNvPr>
          <p:cNvSpPr/>
          <p:nvPr/>
        </p:nvSpPr>
        <p:spPr bwMode="auto">
          <a:xfrm>
            <a:off x="6446073" y="4385376"/>
            <a:ext cx="2230383" cy="792088"/>
          </a:xfrm>
          <a:prstGeom prst="ellips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dirty="0">
                <a:solidFill>
                  <a:schemeClr val="tx1"/>
                </a:solidFill>
                <a:latin typeface="Segoe" pitchFamily="34" charset="0"/>
              </a:rPr>
              <a:t>男性</a:t>
            </a:r>
            <a:r>
              <a:rPr kumimoji="1" lang="en-US" altLang="ja-JP" sz="2000" dirty="0">
                <a:solidFill>
                  <a:schemeClr val="tx1"/>
                </a:solidFill>
                <a:latin typeface="Segoe" pitchFamily="34" charset="0"/>
              </a:rPr>
              <a:t>&gt;</a:t>
            </a:r>
            <a:r>
              <a:rPr kumimoji="1" lang="ja-JP" altLang="en-US" sz="2000" dirty="0">
                <a:solidFill>
                  <a:schemeClr val="tx1"/>
                </a:solidFill>
                <a:latin typeface="Segoe" pitchFamily="34" charset="0"/>
              </a:rPr>
              <a:t>女性</a:t>
            </a:r>
          </a:p>
        </p:txBody>
      </p:sp>
      <p:sp>
        <p:nvSpPr>
          <p:cNvPr id="17" name="楕円 16">
            <a:extLst>
              <a:ext uri="{FF2B5EF4-FFF2-40B4-BE49-F238E27FC236}">
                <a16:creationId xmlns:a16="http://schemas.microsoft.com/office/drawing/2014/main" id="{8E461373-66B6-4D65-B8FE-71AB813E9F08}"/>
              </a:ext>
            </a:extLst>
          </p:cNvPr>
          <p:cNvSpPr/>
          <p:nvPr/>
        </p:nvSpPr>
        <p:spPr bwMode="auto">
          <a:xfrm>
            <a:off x="2051720" y="2132856"/>
            <a:ext cx="2230383" cy="792088"/>
          </a:xfrm>
          <a:prstGeom prst="ellips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dirty="0">
                <a:solidFill>
                  <a:schemeClr val="tx1"/>
                </a:solidFill>
                <a:latin typeface="Segoe" pitchFamily="34" charset="0"/>
              </a:rPr>
              <a:t>男性</a:t>
            </a:r>
            <a:r>
              <a:rPr kumimoji="1" lang="en-US" altLang="ja-JP" sz="2000" dirty="0">
                <a:solidFill>
                  <a:schemeClr val="tx1"/>
                </a:solidFill>
                <a:latin typeface="Segoe" pitchFamily="34" charset="0"/>
              </a:rPr>
              <a:t>&lt;</a:t>
            </a:r>
            <a:r>
              <a:rPr kumimoji="1" lang="ja-JP" altLang="en-US" sz="2000" dirty="0">
                <a:solidFill>
                  <a:schemeClr val="tx1"/>
                </a:solidFill>
                <a:latin typeface="Segoe" pitchFamily="34" charset="0"/>
              </a:rPr>
              <a:t>女性</a:t>
            </a:r>
          </a:p>
        </p:txBody>
      </p:sp>
      <p:sp>
        <p:nvSpPr>
          <p:cNvPr id="18" name="吹き出し: 角を丸めた四角形 17">
            <a:extLst>
              <a:ext uri="{FF2B5EF4-FFF2-40B4-BE49-F238E27FC236}">
                <a16:creationId xmlns:a16="http://schemas.microsoft.com/office/drawing/2014/main" id="{B1C7CFC1-F112-408F-898E-FA483A9B90A7}"/>
              </a:ext>
            </a:extLst>
          </p:cNvPr>
          <p:cNvSpPr/>
          <p:nvPr/>
        </p:nvSpPr>
        <p:spPr bwMode="auto">
          <a:xfrm>
            <a:off x="1401783" y="3284984"/>
            <a:ext cx="2306121" cy="506512"/>
          </a:xfrm>
          <a:prstGeom prst="wedgeRoundRectCallout">
            <a:avLst>
              <a:gd name="adj1" fmla="val 30811"/>
              <a:gd name="adj2" fmla="val 126647"/>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600" dirty="0">
                <a:solidFill>
                  <a:schemeClr val="tx1"/>
                </a:solidFill>
                <a:latin typeface="Segoe" pitchFamily="34" charset="0"/>
              </a:rPr>
              <a:t>唯一女性の方が高い</a:t>
            </a:r>
          </a:p>
        </p:txBody>
      </p:sp>
      <p:sp>
        <p:nvSpPr>
          <p:cNvPr id="19" name="テキスト ボックス 18">
            <a:extLst>
              <a:ext uri="{FF2B5EF4-FFF2-40B4-BE49-F238E27FC236}">
                <a16:creationId xmlns:a16="http://schemas.microsoft.com/office/drawing/2014/main" id="{88520E2F-BEBD-45EA-B7E3-794C2028FBA3}"/>
              </a:ext>
            </a:extLst>
          </p:cNvPr>
          <p:cNvSpPr txBox="1"/>
          <p:nvPr/>
        </p:nvSpPr>
        <p:spPr>
          <a:xfrm>
            <a:off x="6845542" y="5338002"/>
            <a:ext cx="1686680" cy="369332"/>
          </a:xfrm>
          <a:prstGeom prst="rect">
            <a:avLst/>
          </a:prstGeom>
          <a:noFill/>
        </p:spPr>
        <p:txBody>
          <a:bodyPr wrap="none" rtlCol="0">
            <a:spAutoFit/>
          </a:bodyPr>
          <a:lstStyle/>
          <a:p>
            <a:r>
              <a:rPr kumimoji="1" lang="ja-JP" altLang="en-US" dirty="0">
                <a:latin typeface="+mn-ea"/>
              </a:rPr>
              <a:t>相関係数 </a:t>
            </a:r>
            <a:r>
              <a:rPr kumimoji="1" lang="en-US" altLang="ja-JP" dirty="0">
                <a:latin typeface="+mn-ea"/>
              </a:rPr>
              <a:t>0.930</a:t>
            </a:r>
          </a:p>
        </p:txBody>
      </p:sp>
      <p:sp>
        <p:nvSpPr>
          <p:cNvPr id="8" name="吹き出し: 角を丸めた四角形 7">
            <a:extLst>
              <a:ext uri="{FF2B5EF4-FFF2-40B4-BE49-F238E27FC236}">
                <a16:creationId xmlns:a16="http://schemas.microsoft.com/office/drawing/2014/main" id="{8EFCFACF-DCDC-4FC7-8E19-3508AA2F699A}"/>
              </a:ext>
            </a:extLst>
          </p:cNvPr>
          <p:cNvSpPr/>
          <p:nvPr/>
        </p:nvSpPr>
        <p:spPr bwMode="auto">
          <a:xfrm>
            <a:off x="6523378" y="3031728"/>
            <a:ext cx="2437678" cy="506512"/>
          </a:xfrm>
          <a:prstGeom prst="wedgeRoundRectCallout">
            <a:avLst>
              <a:gd name="adj1" fmla="val -45429"/>
              <a:gd name="adj2" fmla="val 113752"/>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600" dirty="0">
                <a:solidFill>
                  <a:schemeClr val="tx1"/>
                </a:solidFill>
                <a:latin typeface="Segoe" pitchFamily="34" charset="0"/>
              </a:rPr>
              <a:t>男女差が大きい県が存在</a:t>
            </a:r>
          </a:p>
        </p:txBody>
      </p:sp>
    </p:spTree>
    <p:extLst>
      <p:ext uri="{BB962C8B-B14F-4D97-AF65-F5344CB8AC3E}">
        <p14:creationId xmlns:p14="http://schemas.microsoft.com/office/powerpoint/2010/main" val="1658119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21784D-048A-49F5-B60C-439C5D260E82}"/>
              </a:ext>
            </a:extLst>
          </p:cNvPr>
          <p:cNvSpPr>
            <a:spLocks noGrp="1"/>
          </p:cNvSpPr>
          <p:nvPr>
            <p:ph type="title"/>
          </p:nvPr>
        </p:nvSpPr>
        <p:spPr/>
        <p:txBody>
          <a:bodyPr/>
          <a:lstStyle/>
          <a:p>
            <a:r>
              <a:rPr lang="ja-JP" altLang="en-US" dirty="0"/>
              <a:t>男性と女性の大学進学率 （県内）</a:t>
            </a:r>
          </a:p>
        </p:txBody>
      </p:sp>
      <p:sp>
        <p:nvSpPr>
          <p:cNvPr id="9" name="コンテンツ プレースホルダー 8">
            <a:extLst>
              <a:ext uri="{FF2B5EF4-FFF2-40B4-BE49-F238E27FC236}">
                <a16:creationId xmlns:a16="http://schemas.microsoft.com/office/drawing/2014/main" id="{3692AE2E-DFFD-4B2F-B8BD-CBDC9E2ABD9D}"/>
              </a:ext>
            </a:extLst>
          </p:cNvPr>
          <p:cNvSpPr>
            <a:spLocks noGrp="1"/>
          </p:cNvSpPr>
          <p:nvPr>
            <p:ph idx="1"/>
          </p:nvPr>
        </p:nvSpPr>
        <p:spPr>
          <a:xfrm>
            <a:off x="381341" y="764704"/>
            <a:ext cx="8382000" cy="387798"/>
          </a:xfrm>
        </p:spPr>
        <p:txBody>
          <a:bodyPr/>
          <a:lstStyle/>
          <a:p>
            <a:r>
              <a:rPr kumimoji="1" lang="ja-JP" altLang="en-US" dirty="0"/>
              <a:t>県内への大学進学率では男女差が小さい</a:t>
            </a:r>
          </a:p>
        </p:txBody>
      </p:sp>
      <p:pic>
        <p:nvPicPr>
          <p:cNvPr id="4" name="図 3">
            <a:extLst>
              <a:ext uri="{FF2B5EF4-FFF2-40B4-BE49-F238E27FC236}">
                <a16:creationId xmlns:a16="http://schemas.microsoft.com/office/drawing/2014/main" id="{39AF3A47-4749-4660-8CF3-D71DEE4C4157}"/>
              </a:ext>
            </a:extLst>
          </p:cNvPr>
          <p:cNvPicPr>
            <a:picLocks noChangeAspect="1"/>
          </p:cNvPicPr>
          <p:nvPr/>
        </p:nvPicPr>
        <p:blipFill>
          <a:blip r:embed="rId2"/>
          <a:stretch>
            <a:fillRect/>
          </a:stretch>
        </p:blipFill>
        <p:spPr>
          <a:xfrm>
            <a:off x="-3244" y="675569"/>
            <a:ext cx="9144000" cy="5974150"/>
          </a:xfrm>
          <a:prstGeom prst="rect">
            <a:avLst/>
          </a:prstGeom>
        </p:spPr>
      </p:pic>
      <p:sp>
        <p:nvSpPr>
          <p:cNvPr id="16" name="楕円 15">
            <a:extLst>
              <a:ext uri="{FF2B5EF4-FFF2-40B4-BE49-F238E27FC236}">
                <a16:creationId xmlns:a16="http://schemas.microsoft.com/office/drawing/2014/main" id="{112340FE-168E-4139-94C0-A061D7155BFA}"/>
              </a:ext>
            </a:extLst>
          </p:cNvPr>
          <p:cNvSpPr/>
          <p:nvPr/>
        </p:nvSpPr>
        <p:spPr bwMode="auto">
          <a:xfrm>
            <a:off x="2051720" y="2230786"/>
            <a:ext cx="2230383" cy="792088"/>
          </a:xfrm>
          <a:prstGeom prst="ellips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dirty="0">
                <a:solidFill>
                  <a:schemeClr val="tx1"/>
                </a:solidFill>
                <a:latin typeface="Segoe" pitchFamily="34" charset="0"/>
              </a:rPr>
              <a:t>男性</a:t>
            </a:r>
            <a:r>
              <a:rPr kumimoji="1" lang="en-US" altLang="ja-JP" sz="2000" dirty="0">
                <a:solidFill>
                  <a:schemeClr val="tx1"/>
                </a:solidFill>
                <a:latin typeface="Segoe" pitchFamily="34" charset="0"/>
              </a:rPr>
              <a:t>&lt;</a:t>
            </a:r>
            <a:r>
              <a:rPr kumimoji="1" lang="ja-JP" altLang="en-US" sz="2000" dirty="0">
                <a:solidFill>
                  <a:schemeClr val="tx1"/>
                </a:solidFill>
                <a:latin typeface="Segoe" pitchFamily="34" charset="0"/>
              </a:rPr>
              <a:t>女性</a:t>
            </a:r>
          </a:p>
        </p:txBody>
      </p:sp>
      <p:sp>
        <p:nvSpPr>
          <p:cNvPr id="17" name="吹き出し: 角を丸めた四角形 16">
            <a:extLst>
              <a:ext uri="{FF2B5EF4-FFF2-40B4-BE49-F238E27FC236}">
                <a16:creationId xmlns:a16="http://schemas.microsoft.com/office/drawing/2014/main" id="{7A61F0BC-BA21-4313-A763-38B03B113DAE}"/>
              </a:ext>
            </a:extLst>
          </p:cNvPr>
          <p:cNvSpPr/>
          <p:nvPr/>
        </p:nvSpPr>
        <p:spPr bwMode="auto">
          <a:xfrm>
            <a:off x="4282103" y="4787860"/>
            <a:ext cx="2158375" cy="648072"/>
          </a:xfrm>
          <a:prstGeom prst="wedgeRoundRectCallout">
            <a:avLst>
              <a:gd name="adj1" fmla="val -13941"/>
              <a:gd name="adj2" fmla="val -164720"/>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400" dirty="0">
                <a:solidFill>
                  <a:schemeClr val="tx1"/>
                </a:solidFill>
                <a:latin typeface="Segoe" pitchFamily="34" charset="0"/>
              </a:rPr>
              <a:t>北海道は県内進学率が高いが、男女差が大きい</a:t>
            </a:r>
          </a:p>
        </p:txBody>
      </p:sp>
      <p:sp>
        <p:nvSpPr>
          <p:cNvPr id="18" name="楕円 17">
            <a:extLst>
              <a:ext uri="{FF2B5EF4-FFF2-40B4-BE49-F238E27FC236}">
                <a16:creationId xmlns:a16="http://schemas.microsoft.com/office/drawing/2014/main" id="{D17D7433-C45B-485A-91E6-5CE7688F51F5}"/>
              </a:ext>
            </a:extLst>
          </p:cNvPr>
          <p:cNvSpPr/>
          <p:nvPr/>
        </p:nvSpPr>
        <p:spPr bwMode="auto">
          <a:xfrm>
            <a:off x="6446073" y="4483306"/>
            <a:ext cx="2230383" cy="792088"/>
          </a:xfrm>
          <a:prstGeom prst="ellips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dirty="0">
                <a:solidFill>
                  <a:schemeClr val="tx1"/>
                </a:solidFill>
                <a:latin typeface="Segoe" pitchFamily="34" charset="0"/>
              </a:rPr>
              <a:t>男性</a:t>
            </a:r>
            <a:r>
              <a:rPr kumimoji="1" lang="en-US" altLang="ja-JP" sz="2000" dirty="0">
                <a:solidFill>
                  <a:schemeClr val="tx1"/>
                </a:solidFill>
                <a:latin typeface="Segoe" pitchFamily="34" charset="0"/>
              </a:rPr>
              <a:t>&gt;</a:t>
            </a:r>
            <a:r>
              <a:rPr kumimoji="1" lang="ja-JP" altLang="en-US" sz="2000" dirty="0">
                <a:solidFill>
                  <a:schemeClr val="tx1"/>
                </a:solidFill>
                <a:latin typeface="Segoe" pitchFamily="34" charset="0"/>
              </a:rPr>
              <a:t>女性</a:t>
            </a:r>
          </a:p>
        </p:txBody>
      </p:sp>
      <p:sp>
        <p:nvSpPr>
          <p:cNvPr id="19" name="テキスト ボックス 18">
            <a:extLst>
              <a:ext uri="{FF2B5EF4-FFF2-40B4-BE49-F238E27FC236}">
                <a16:creationId xmlns:a16="http://schemas.microsoft.com/office/drawing/2014/main" id="{1943EAEF-3731-4927-8E20-8A1FAABBFCFD}"/>
              </a:ext>
            </a:extLst>
          </p:cNvPr>
          <p:cNvSpPr txBox="1"/>
          <p:nvPr/>
        </p:nvSpPr>
        <p:spPr>
          <a:xfrm>
            <a:off x="6845542" y="5435932"/>
            <a:ext cx="1686680" cy="369332"/>
          </a:xfrm>
          <a:prstGeom prst="rect">
            <a:avLst/>
          </a:prstGeom>
          <a:noFill/>
        </p:spPr>
        <p:txBody>
          <a:bodyPr wrap="none" rtlCol="0">
            <a:spAutoFit/>
          </a:bodyPr>
          <a:lstStyle/>
          <a:p>
            <a:r>
              <a:rPr kumimoji="1" lang="ja-JP" altLang="en-US" dirty="0">
                <a:latin typeface="+mn-ea"/>
              </a:rPr>
              <a:t>相関係数 </a:t>
            </a:r>
            <a:r>
              <a:rPr kumimoji="1" lang="en-US" altLang="ja-JP" dirty="0">
                <a:latin typeface="+mn-ea"/>
              </a:rPr>
              <a:t>0.938</a:t>
            </a:r>
          </a:p>
        </p:txBody>
      </p:sp>
    </p:spTree>
    <p:extLst>
      <p:ext uri="{BB962C8B-B14F-4D97-AF65-F5344CB8AC3E}">
        <p14:creationId xmlns:p14="http://schemas.microsoft.com/office/powerpoint/2010/main" val="3735712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21784D-048A-49F5-B60C-439C5D260E82}"/>
              </a:ext>
            </a:extLst>
          </p:cNvPr>
          <p:cNvSpPr>
            <a:spLocks noGrp="1"/>
          </p:cNvSpPr>
          <p:nvPr>
            <p:ph type="title"/>
          </p:nvPr>
        </p:nvSpPr>
        <p:spPr/>
        <p:txBody>
          <a:bodyPr/>
          <a:lstStyle/>
          <a:p>
            <a:r>
              <a:rPr lang="ja-JP" altLang="en-US" dirty="0"/>
              <a:t>男性と女性の大学進学率（県外）</a:t>
            </a:r>
          </a:p>
        </p:txBody>
      </p:sp>
      <p:sp>
        <p:nvSpPr>
          <p:cNvPr id="9" name="コンテンツ プレースホルダー 8">
            <a:extLst>
              <a:ext uri="{FF2B5EF4-FFF2-40B4-BE49-F238E27FC236}">
                <a16:creationId xmlns:a16="http://schemas.microsoft.com/office/drawing/2014/main" id="{3692AE2E-DFFD-4B2F-B8BD-CBDC9E2ABD9D}"/>
              </a:ext>
            </a:extLst>
          </p:cNvPr>
          <p:cNvSpPr>
            <a:spLocks noGrp="1"/>
          </p:cNvSpPr>
          <p:nvPr>
            <p:ph idx="1"/>
          </p:nvPr>
        </p:nvSpPr>
        <p:spPr>
          <a:xfrm>
            <a:off x="381341" y="764704"/>
            <a:ext cx="8382000" cy="387798"/>
          </a:xfrm>
        </p:spPr>
        <p:txBody>
          <a:bodyPr/>
          <a:lstStyle/>
          <a:p>
            <a:r>
              <a:rPr kumimoji="1" lang="ja-JP" altLang="en-US" dirty="0"/>
              <a:t>県外への大学進学率で男女差が大きい</a:t>
            </a:r>
          </a:p>
        </p:txBody>
      </p:sp>
      <p:pic>
        <p:nvPicPr>
          <p:cNvPr id="4" name="図 3">
            <a:extLst>
              <a:ext uri="{FF2B5EF4-FFF2-40B4-BE49-F238E27FC236}">
                <a16:creationId xmlns:a16="http://schemas.microsoft.com/office/drawing/2014/main" id="{07929ADE-CF92-4722-81F3-159052B9D305}"/>
              </a:ext>
            </a:extLst>
          </p:cNvPr>
          <p:cNvPicPr>
            <a:picLocks noChangeAspect="1"/>
          </p:cNvPicPr>
          <p:nvPr/>
        </p:nvPicPr>
        <p:blipFill>
          <a:blip r:embed="rId2"/>
          <a:stretch>
            <a:fillRect/>
          </a:stretch>
        </p:blipFill>
        <p:spPr>
          <a:xfrm>
            <a:off x="-3244" y="658707"/>
            <a:ext cx="9144000" cy="5970897"/>
          </a:xfrm>
          <a:prstGeom prst="rect">
            <a:avLst/>
          </a:prstGeom>
        </p:spPr>
      </p:pic>
      <p:sp>
        <p:nvSpPr>
          <p:cNvPr id="11" name="楕円 10">
            <a:extLst>
              <a:ext uri="{FF2B5EF4-FFF2-40B4-BE49-F238E27FC236}">
                <a16:creationId xmlns:a16="http://schemas.microsoft.com/office/drawing/2014/main" id="{E55AAECF-0B48-4EE9-858C-56FBD346824B}"/>
              </a:ext>
            </a:extLst>
          </p:cNvPr>
          <p:cNvSpPr/>
          <p:nvPr/>
        </p:nvSpPr>
        <p:spPr bwMode="auto">
          <a:xfrm>
            <a:off x="2051720" y="2132856"/>
            <a:ext cx="2230383" cy="792088"/>
          </a:xfrm>
          <a:prstGeom prst="ellips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dirty="0">
                <a:solidFill>
                  <a:schemeClr val="tx1"/>
                </a:solidFill>
                <a:latin typeface="Segoe" pitchFamily="34" charset="0"/>
              </a:rPr>
              <a:t>男性</a:t>
            </a:r>
            <a:r>
              <a:rPr kumimoji="1" lang="en-US" altLang="ja-JP" sz="2000" dirty="0">
                <a:solidFill>
                  <a:schemeClr val="tx1"/>
                </a:solidFill>
                <a:latin typeface="Segoe" pitchFamily="34" charset="0"/>
              </a:rPr>
              <a:t>&lt;</a:t>
            </a:r>
            <a:r>
              <a:rPr kumimoji="1" lang="ja-JP" altLang="en-US" sz="2000" dirty="0">
                <a:solidFill>
                  <a:schemeClr val="tx1"/>
                </a:solidFill>
                <a:latin typeface="Segoe" pitchFamily="34" charset="0"/>
              </a:rPr>
              <a:t>女性</a:t>
            </a:r>
          </a:p>
        </p:txBody>
      </p:sp>
      <p:sp>
        <p:nvSpPr>
          <p:cNvPr id="12" name="吹き出し: 角を丸めた四角形 11">
            <a:extLst>
              <a:ext uri="{FF2B5EF4-FFF2-40B4-BE49-F238E27FC236}">
                <a16:creationId xmlns:a16="http://schemas.microsoft.com/office/drawing/2014/main" id="{B8496B09-C09B-43F4-A45A-D021E2D16FA6}"/>
              </a:ext>
            </a:extLst>
          </p:cNvPr>
          <p:cNvSpPr/>
          <p:nvPr/>
        </p:nvSpPr>
        <p:spPr bwMode="auto">
          <a:xfrm>
            <a:off x="1008536" y="3737304"/>
            <a:ext cx="2158375" cy="648072"/>
          </a:xfrm>
          <a:prstGeom prst="wedgeRoundRectCallout">
            <a:avLst>
              <a:gd name="adj1" fmla="val 39016"/>
              <a:gd name="adj2" fmla="val 119005"/>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400" dirty="0">
                <a:solidFill>
                  <a:schemeClr val="tx1"/>
                </a:solidFill>
                <a:latin typeface="Segoe" pitchFamily="34" charset="0"/>
              </a:rPr>
              <a:t>北海道は県外進学率が最低</a:t>
            </a:r>
          </a:p>
        </p:txBody>
      </p:sp>
      <p:sp>
        <p:nvSpPr>
          <p:cNvPr id="13" name="楕円 12">
            <a:extLst>
              <a:ext uri="{FF2B5EF4-FFF2-40B4-BE49-F238E27FC236}">
                <a16:creationId xmlns:a16="http://schemas.microsoft.com/office/drawing/2014/main" id="{64CB9FD5-0C74-4C16-B7CA-527C31D63417}"/>
              </a:ext>
            </a:extLst>
          </p:cNvPr>
          <p:cNvSpPr/>
          <p:nvPr/>
        </p:nvSpPr>
        <p:spPr bwMode="auto">
          <a:xfrm>
            <a:off x="6446073" y="4385376"/>
            <a:ext cx="2230383" cy="792088"/>
          </a:xfrm>
          <a:prstGeom prst="ellips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dirty="0">
                <a:solidFill>
                  <a:schemeClr val="tx1"/>
                </a:solidFill>
                <a:latin typeface="Segoe" pitchFamily="34" charset="0"/>
              </a:rPr>
              <a:t>男性</a:t>
            </a:r>
            <a:r>
              <a:rPr kumimoji="1" lang="en-US" altLang="ja-JP" sz="2000" dirty="0">
                <a:solidFill>
                  <a:schemeClr val="tx1"/>
                </a:solidFill>
                <a:latin typeface="Segoe" pitchFamily="34" charset="0"/>
              </a:rPr>
              <a:t>&gt;</a:t>
            </a:r>
            <a:r>
              <a:rPr kumimoji="1" lang="ja-JP" altLang="en-US" sz="2000" dirty="0">
                <a:solidFill>
                  <a:schemeClr val="tx1"/>
                </a:solidFill>
                <a:latin typeface="Segoe" pitchFamily="34" charset="0"/>
              </a:rPr>
              <a:t>女性</a:t>
            </a:r>
          </a:p>
        </p:txBody>
      </p:sp>
      <p:sp>
        <p:nvSpPr>
          <p:cNvPr id="14" name="テキスト ボックス 13">
            <a:extLst>
              <a:ext uri="{FF2B5EF4-FFF2-40B4-BE49-F238E27FC236}">
                <a16:creationId xmlns:a16="http://schemas.microsoft.com/office/drawing/2014/main" id="{3E6ACC9B-D66E-4519-84DE-B0F9CC2AD026}"/>
              </a:ext>
            </a:extLst>
          </p:cNvPr>
          <p:cNvSpPr txBox="1"/>
          <p:nvPr/>
        </p:nvSpPr>
        <p:spPr>
          <a:xfrm>
            <a:off x="6845542" y="5338002"/>
            <a:ext cx="1686680" cy="369332"/>
          </a:xfrm>
          <a:prstGeom prst="rect">
            <a:avLst/>
          </a:prstGeom>
          <a:noFill/>
        </p:spPr>
        <p:txBody>
          <a:bodyPr wrap="none" rtlCol="0">
            <a:spAutoFit/>
          </a:bodyPr>
          <a:lstStyle/>
          <a:p>
            <a:r>
              <a:rPr kumimoji="1" lang="ja-JP" altLang="en-US" dirty="0">
                <a:latin typeface="+mn-ea"/>
              </a:rPr>
              <a:t>相関係数 </a:t>
            </a:r>
            <a:r>
              <a:rPr kumimoji="1" lang="en-US" altLang="ja-JP" dirty="0">
                <a:latin typeface="+mn-ea"/>
              </a:rPr>
              <a:t>0.933</a:t>
            </a:r>
          </a:p>
        </p:txBody>
      </p:sp>
    </p:spTree>
    <p:extLst>
      <p:ext uri="{BB962C8B-B14F-4D97-AF65-F5344CB8AC3E}">
        <p14:creationId xmlns:p14="http://schemas.microsoft.com/office/powerpoint/2010/main" val="3246469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21784D-048A-49F5-B60C-439C5D260E82}"/>
              </a:ext>
            </a:extLst>
          </p:cNvPr>
          <p:cNvSpPr>
            <a:spLocks noGrp="1"/>
          </p:cNvSpPr>
          <p:nvPr>
            <p:ph type="title"/>
          </p:nvPr>
        </p:nvSpPr>
        <p:spPr/>
        <p:txBody>
          <a:bodyPr/>
          <a:lstStyle/>
          <a:p>
            <a:r>
              <a:rPr lang="ja-JP" altLang="en-US" dirty="0"/>
              <a:t>地域毎の男女格差のパターン</a:t>
            </a:r>
          </a:p>
        </p:txBody>
      </p:sp>
      <p:graphicFrame>
        <p:nvGraphicFramePr>
          <p:cNvPr id="3" name="コンテンツ プレースホルダー 2">
            <a:extLst>
              <a:ext uri="{FF2B5EF4-FFF2-40B4-BE49-F238E27FC236}">
                <a16:creationId xmlns:a16="http://schemas.microsoft.com/office/drawing/2014/main" id="{A51A976B-276E-458A-A182-9CDC9E47BEEC}"/>
              </a:ext>
            </a:extLst>
          </p:cNvPr>
          <p:cNvGraphicFramePr>
            <a:graphicFrameLocks noGrp="1"/>
          </p:cNvGraphicFramePr>
          <p:nvPr>
            <p:ph idx="1"/>
            <p:extLst>
              <p:ext uri="{D42A27DB-BD31-4B8C-83A1-F6EECF244321}">
                <p14:modId xmlns:p14="http://schemas.microsoft.com/office/powerpoint/2010/main" val="4283752669"/>
              </p:ext>
            </p:extLst>
          </p:nvPr>
        </p:nvGraphicFramePr>
        <p:xfrm>
          <a:off x="381000" y="1477912"/>
          <a:ext cx="8511480" cy="4871920"/>
        </p:xfrm>
        <a:graphic>
          <a:graphicData uri="http://schemas.openxmlformats.org/drawingml/2006/table">
            <a:tbl>
              <a:tblPr firstRow="1" bandRow="1">
                <a:tableStyleId>{21E4AEA4-8DFA-4A89-87EB-49C32662AFE0}</a:tableStyleId>
              </a:tblPr>
              <a:tblGrid>
                <a:gridCol w="1742728">
                  <a:extLst>
                    <a:ext uri="{9D8B030D-6E8A-4147-A177-3AD203B41FA5}">
                      <a16:colId xmlns:a16="http://schemas.microsoft.com/office/drawing/2014/main" val="2015816876"/>
                    </a:ext>
                  </a:extLst>
                </a:gridCol>
                <a:gridCol w="1080120">
                  <a:extLst>
                    <a:ext uri="{9D8B030D-6E8A-4147-A177-3AD203B41FA5}">
                      <a16:colId xmlns:a16="http://schemas.microsoft.com/office/drawing/2014/main" val="437500667"/>
                    </a:ext>
                  </a:extLst>
                </a:gridCol>
                <a:gridCol w="5688632">
                  <a:extLst>
                    <a:ext uri="{9D8B030D-6E8A-4147-A177-3AD203B41FA5}">
                      <a16:colId xmlns:a16="http://schemas.microsoft.com/office/drawing/2014/main" val="3420565972"/>
                    </a:ext>
                  </a:extLst>
                </a:gridCol>
              </a:tblGrid>
              <a:tr h="0">
                <a:tc>
                  <a:txBody>
                    <a:bodyPr/>
                    <a:lstStyle/>
                    <a:p>
                      <a:pPr indent="63500" algn="ctr">
                        <a:lnSpc>
                          <a:spcPct val="120000"/>
                        </a:lnSpc>
                        <a:spcAft>
                          <a:spcPts val="0"/>
                        </a:spcAft>
                      </a:pPr>
                      <a:r>
                        <a:rPr lang="ja-JP" sz="1800" kern="100" spc="20" dirty="0">
                          <a:effectLst/>
                        </a:rPr>
                        <a:t>タイプ</a:t>
                      </a:r>
                      <a:endParaRPr lang="ja-JP" sz="1800" kern="100" spc="20" dirty="0">
                        <a:effectLst/>
                        <a:latin typeface="Times New Roman" panose="02020603050405020304" pitchFamily="18" charset="0"/>
                        <a:ea typeface="ＭＳ Ｐ明朝" panose="02020600040205080304" pitchFamily="18" charset="-128"/>
                      </a:endParaRPr>
                    </a:p>
                  </a:txBody>
                  <a:tcPr marL="36000" marR="36000" marT="36000" marB="36000" anchor="ctr"/>
                </a:tc>
                <a:tc>
                  <a:txBody>
                    <a:bodyPr/>
                    <a:lstStyle/>
                    <a:p>
                      <a:pPr indent="63500" algn="ctr">
                        <a:lnSpc>
                          <a:spcPct val="120000"/>
                        </a:lnSpc>
                        <a:spcAft>
                          <a:spcPts val="0"/>
                        </a:spcAft>
                      </a:pPr>
                      <a:r>
                        <a:rPr lang="ja-JP" sz="1800" kern="100" spc="20">
                          <a:effectLst/>
                        </a:rPr>
                        <a:t>都道府県</a:t>
                      </a:r>
                      <a:endParaRPr lang="ja-JP" sz="1800" kern="100" spc="20">
                        <a:effectLst/>
                        <a:latin typeface="Times New Roman" panose="02020603050405020304" pitchFamily="18" charset="0"/>
                        <a:ea typeface="ＭＳ Ｐ明朝" panose="02020600040205080304" pitchFamily="18" charset="-128"/>
                      </a:endParaRPr>
                    </a:p>
                  </a:txBody>
                  <a:tcPr marL="36000" marR="36000" marT="36000" marB="36000" anchor="ctr"/>
                </a:tc>
                <a:tc>
                  <a:txBody>
                    <a:bodyPr/>
                    <a:lstStyle/>
                    <a:p>
                      <a:pPr indent="63500" algn="ctr">
                        <a:lnSpc>
                          <a:spcPct val="120000"/>
                        </a:lnSpc>
                        <a:spcAft>
                          <a:spcPts val="0"/>
                        </a:spcAft>
                      </a:pPr>
                      <a:r>
                        <a:rPr lang="ja-JP" sz="1800" kern="100" spc="20">
                          <a:effectLst/>
                        </a:rPr>
                        <a:t>特徴</a:t>
                      </a:r>
                      <a:endParaRPr lang="ja-JP" sz="1800" kern="100" spc="20">
                        <a:effectLst/>
                        <a:latin typeface="Times New Roman" panose="02020603050405020304" pitchFamily="18" charset="0"/>
                        <a:ea typeface="ＭＳ Ｐ明朝" panose="02020600040205080304" pitchFamily="18" charset="-128"/>
                      </a:endParaRPr>
                    </a:p>
                  </a:txBody>
                  <a:tcPr marL="36000" marR="36000" marT="36000" marB="36000" anchor="ctr"/>
                </a:tc>
                <a:extLst>
                  <a:ext uri="{0D108BD9-81ED-4DB2-BD59-A6C34878D82A}">
                    <a16:rowId xmlns:a16="http://schemas.microsoft.com/office/drawing/2014/main" val="4263668791"/>
                  </a:ext>
                </a:extLst>
              </a:tr>
              <a:tr h="233992">
                <a:tc>
                  <a:txBody>
                    <a:bodyPr/>
                    <a:lstStyle/>
                    <a:p>
                      <a:pPr marL="0" indent="0" algn="just">
                        <a:lnSpc>
                          <a:spcPct val="120000"/>
                        </a:lnSpc>
                        <a:spcAft>
                          <a:spcPts val="0"/>
                        </a:spcAft>
                      </a:pPr>
                      <a:r>
                        <a:rPr lang="ja-JP" sz="1800" kern="100" spc="20" dirty="0">
                          <a:solidFill>
                            <a:schemeClr val="bg1">
                              <a:lumMod val="50000"/>
                            </a:schemeClr>
                          </a:solidFill>
                          <a:effectLst/>
                        </a:rPr>
                        <a:t>高位解消タイプ</a:t>
                      </a:r>
                      <a:endParaRPr lang="ja-JP" sz="1800" kern="100" spc="20" dirty="0">
                        <a:solidFill>
                          <a:schemeClr val="bg1">
                            <a:lumMod val="50000"/>
                          </a:schemeClr>
                        </a:solidFill>
                        <a:effectLst/>
                        <a:latin typeface="Times New Roman" panose="02020603050405020304" pitchFamily="18" charset="0"/>
                        <a:ea typeface="ＭＳ Ｐ明朝" panose="02020600040205080304" pitchFamily="18" charset="-128"/>
                      </a:endParaRPr>
                    </a:p>
                  </a:txBody>
                  <a:tcPr marL="36000" marR="36000" marT="36000" marB="36000"/>
                </a:tc>
                <a:tc>
                  <a:txBody>
                    <a:bodyPr/>
                    <a:lstStyle/>
                    <a:p>
                      <a:pPr marL="0" indent="0" algn="just">
                        <a:lnSpc>
                          <a:spcPct val="120000"/>
                        </a:lnSpc>
                        <a:spcAft>
                          <a:spcPts val="0"/>
                        </a:spcAft>
                      </a:pPr>
                      <a:r>
                        <a:rPr lang="ja-JP" sz="1800" kern="100" spc="20" dirty="0">
                          <a:effectLst/>
                        </a:rPr>
                        <a:t>東京都</a:t>
                      </a:r>
                      <a:endParaRPr lang="en-US" altLang="ja-JP" sz="1800" kern="100" spc="20" dirty="0">
                        <a:effectLst/>
                      </a:endParaRPr>
                    </a:p>
                    <a:p>
                      <a:pPr marL="0" indent="0" algn="just">
                        <a:lnSpc>
                          <a:spcPct val="120000"/>
                        </a:lnSpc>
                        <a:spcAft>
                          <a:spcPts val="0"/>
                        </a:spcAft>
                      </a:pPr>
                      <a:r>
                        <a:rPr lang="ja-JP" altLang="en-US" sz="1800" kern="100" spc="20" dirty="0">
                          <a:effectLst/>
                        </a:rPr>
                        <a:t>（</a:t>
                      </a:r>
                      <a:r>
                        <a:rPr lang="ja-JP" sz="1800" kern="100" spc="20" dirty="0">
                          <a:effectLst/>
                        </a:rPr>
                        <a:t>京都府</a:t>
                      </a:r>
                      <a:r>
                        <a:rPr lang="ja-JP" altLang="en-US" sz="1800" kern="100" spc="20" dirty="0">
                          <a:effectLst/>
                        </a:rPr>
                        <a:t>）</a:t>
                      </a:r>
                      <a:endParaRPr lang="ja-JP" sz="1800" kern="100" spc="20" dirty="0">
                        <a:effectLst/>
                        <a:latin typeface="Times New Roman" panose="02020603050405020304" pitchFamily="18" charset="0"/>
                        <a:ea typeface="ＭＳ Ｐ明朝" panose="02020600040205080304" pitchFamily="18" charset="-128"/>
                      </a:endParaRPr>
                    </a:p>
                  </a:txBody>
                  <a:tcPr marL="36000" marR="36000" marT="36000" marB="36000"/>
                </a:tc>
                <a:tc>
                  <a:txBody>
                    <a:bodyPr/>
                    <a:lstStyle/>
                    <a:p>
                      <a:pPr marL="0" indent="0" algn="just">
                        <a:lnSpc>
                          <a:spcPct val="120000"/>
                        </a:lnSpc>
                        <a:spcAft>
                          <a:spcPts val="0"/>
                        </a:spcAft>
                      </a:pPr>
                      <a:r>
                        <a:rPr lang="ja-JP" sz="1800" kern="100" spc="20" dirty="0">
                          <a:solidFill>
                            <a:schemeClr val="bg1">
                              <a:lumMod val="50000"/>
                            </a:schemeClr>
                          </a:solidFill>
                          <a:effectLst/>
                        </a:rPr>
                        <a:t>全国と同様に男性と女性の大学進学率が共に上昇する中で、女性の大学進学率が男性の進学率に追いついている。</a:t>
                      </a:r>
                      <a:endParaRPr lang="ja-JP" sz="1800" kern="100" spc="20" dirty="0">
                        <a:solidFill>
                          <a:schemeClr val="bg1">
                            <a:lumMod val="50000"/>
                          </a:schemeClr>
                        </a:solidFill>
                        <a:effectLst/>
                        <a:latin typeface="Times New Roman" panose="02020603050405020304" pitchFamily="18" charset="0"/>
                        <a:ea typeface="ＭＳ Ｐ明朝" panose="02020600040205080304" pitchFamily="18" charset="-128"/>
                      </a:endParaRPr>
                    </a:p>
                  </a:txBody>
                  <a:tcPr marL="36000" marR="36000" marT="36000" marB="36000"/>
                </a:tc>
                <a:extLst>
                  <a:ext uri="{0D108BD9-81ED-4DB2-BD59-A6C34878D82A}">
                    <a16:rowId xmlns:a16="http://schemas.microsoft.com/office/drawing/2014/main" val="559862614"/>
                  </a:ext>
                </a:extLst>
              </a:tr>
              <a:tr h="327949">
                <a:tc>
                  <a:txBody>
                    <a:bodyPr/>
                    <a:lstStyle/>
                    <a:p>
                      <a:pPr marL="0" indent="0" algn="just" defTabSz="914363" rtl="0" eaLnBrk="1" latinLnBrk="0" hangingPunct="1">
                        <a:lnSpc>
                          <a:spcPct val="120000"/>
                        </a:lnSpc>
                        <a:spcAft>
                          <a:spcPts val="0"/>
                        </a:spcAft>
                      </a:pPr>
                      <a:r>
                        <a:rPr kumimoji="1" lang="ja-JP" altLang="en-US" sz="1800" kern="100" spc="20" dirty="0">
                          <a:solidFill>
                            <a:schemeClr val="bg1">
                              <a:lumMod val="50000"/>
                            </a:schemeClr>
                          </a:solidFill>
                          <a:effectLst/>
                          <a:latin typeface="+mn-lt"/>
                          <a:ea typeface="+mn-ea"/>
                          <a:cs typeface="+mn-cs"/>
                        </a:rPr>
                        <a:t>男性加速・格差維持タイプ</a:t>
                      </a:r>
                    </a:p>
                  </a:txBody>
                  <a:tcPr marL="36000" marR="36000" marT="36000" marB="36000"/>
                </a:tc>
                <a:tc>
                  <a:txBody>
                    <a:bodyPr/>
                    <a:lstStyle/>
                    <a:p>
                      <a:pPr marL="0" indent="0" algn="just" defTabSz="914363" rtl="0" eaLnBrk="1" latinLnBrk="0" hangingPunct="1">
                        <a:lnSpc>
                          <a:spcPct val="120000"/>
                        </a:lnSpc>
                        <a:spcAft>
                          <a:spcPts val="0"/>
                        </a:spcAft>
                      </a:pPr>
                      <a:r>
                        <a:rPr kumimoji="1" lang="ja-JP" altLang="en-US" sz="1800" kern="100" spc="20" dirty="0">
                          <a:solidFill>
                            <a:schemeClr val="dk1"/>
                          </a:solidFill>
                          <a:effectLst/>
                          <a:latin typeface="+mn-lt"/>
                          <a:ea typeface="+mn-ea"/>
                          <a:cs typeface="+mn-cs"/>
                        </a:rPr>
                        <a:t>山梨県</a:t>
                      </a:r>
                      <a:endParaRPr kumimoji="1" lang="en-US" altLang="ja-JP" sz="1800" kern="100" spc="20" dirty="0">
                        <a:solidFill>
                          <a:schemeClr val="dk1"/>
                        </a:solidFill>
                        <a:effectLst/>
                        <a:latin typeface="+mn-lt"/>
                        <a:ea typeface="+mn-ea"/>
                        <a:cs typeface="+mn-cs"/>
                      </a:endParaRPr>
                    </a:p>
                    <a:p>
                      <a:pPr marL="0" indent="0" algn="just" defTabSz="914363" rtl="0" eaLnBrk="1" latinLnBrk="0" hangingPunct="1">
                        <a:lnSpc>
                          <a:spcPct val="120000"/>
                        </a:lnSpc>
                        <a:spcAft>
                          <a:spcPts val="0"/>
                        </a:spcAft>
                      </a:pPr>
                      <a:r>
                        <a:rPr kumimoji="1" lang="ja-JP" altLang="en-US" sz="1800" kern="100" spc="20" dirty="0">
                          <a:solidFill>
                            <a:schemeClr val="dk1"/>
                          </a:solidFill>
                          <a:effectLst/>
                          <a:latin typeface="+mn-lt"/>
                          <a:ea typeface="+mn-ea"/>
                          <a:cs typeface="+mn-cs"/>
                        </a:rPr>
                        <a:t>（奈良県）</a:t>
                      </a:r>
                    </a:p>
                  </a:txBody>
                  <a:tcPr marL="36000" marR="36000" marT="36000" marB="36000"/>
                </a:tc>
                <a:tc>
                  <a:txBody>
                    <a:bodyPr/>
                    <a:lstStyle/>
                    <a:p>
                      <a:pPr marL="0" indent="0" algn="just" defTabSz="914363" rtl="0" eaLnBrk="1" latinLnBrk="0" hangingPunct="1">
                        <a:lnSpc>
                          <a:spcPct val="120000"/>
                        </a:lnSpc>
                        <a:spcAft>
                          <a:spcPts val="0"/>
                        </a:spcAft>
                      </a:pPr>
                      <a:r>
                        <a:rPr kumimoji="1" lang="ja-JP" altLang="en-US" sz="1800" kern="100" spc="20" dirty="0">
                          <a:solidFill>
                            <a:schemeClr val="bg1">
                              <a:lumMod val="50000"/>
                            </a:schemeClr>
                          </a:solidFill>
                          <a:effectLst/>
                          <a:latin typeface="+mn-lt"/>
                          <a:ea typeface="+mn-ea"/>
                          <a:cs typeface="+mn-cs"/>
                        </a:rPr>
                        <a:t>女性の大学進学率が全国並に上昇する中で、男性の大学進学率が全国を上回って上昇したため、男女差が存在している。県内進学率が低く、県外進学率が高い。</a:t>
                      </a:r>
                    </a:p>
                  </a:txBody>
                  <a:tcPr marL="36000" marR="36000" marT="36000" marB="36000"/>
                </a:tc>
                <a:extLst>
                  <a:ext uri="{0D108BD9-81ED-4DB2-BD59-A6C34878D82A}">
                    <a16:rowId xmlns:a16="http://schemas.microsoft.com/office/drawing/2014/main" val="921740360"/>
                  </a:ext>
                </a:extLst>
              </a:tr>
              <a:tr h="252784">
                <a:tc>
                  <a:txBody>
                    <a:bodyPr/>
                    <a:lstStyle/>
                    <a:p>
                      <a:pPr marL="0" indent="0" algn="just" defTabSz="914363" rtl="0" eaLnBrk="1" latinLnBrk="0" hangingPunct="1">
                        <a:lnSpc>
                          <a:spcPct val="120000"/>
                        </a:lnSpc>
                        <a:spcAft>
                          <a:spcPts val="0"/>
                        </a:spcAft>
                      </a:pPr>
                      <a:r>
                        <a:rPr kumimoji="1" lang="ja-JP" altLang="en-US" sz="1800" kern="100" spc="20" dirty="0">
                          <a:solidFill>
                            <a:schemeClr val="bg1">
                              <a:lumMod val="50000"/>
                            </a:schemeClr>
                          </a:solidFill>
                          <a:effectLst/>
                          <a:latin typeface="+mn-lt"/>
                          <a:ea typeface="+mn-ea"/>
                          <a:cs typeface="+mn-cs"/>
                        </a:rPr>
                        <a:t>男性伸び悩み・格差解消タイプ</a:t>
                      </a:r>
                    </a:p>
                  </a:txBody>
                  <a:tcPr marL="36000" marR="36000" marT="36000" marB="36000"/>
                </a:tc>
                <a:tc>
                  <a:txBody>
                    <a:bodyPr/>
                    <a:lstStyle/>
                    <a:p>
                      <a:pPr marL="0" indent="0" algn="just" defTabSz="914363" rtl="0" eaLnBrk="1" latinLnBrk="0" hangingPunct="1">
                        <a:lnSpc>
                          <a:spcPct val="120000"/>
                        </a:lnSpc>
                        <a:spcAft>
                          <a:spcPts val="0"/>
                        </a:spcAft>
                      </a:pPr>
                      <a:r>
                        <a:rPr kumimoji="1" lang="ja-JP" altLang="en-US" sz="1800" kern="100" spc="20" dirty="0">
                          <a:solidFill>
                            <a:schemeClr val="dk1"/>
                          </a:solidFill>
                          <a:effectLst/>
                          <a:latin typeface="+mn-lt"/>
                          <a:ea typeface="+mn-ea"/>
                          <a:cs typeface="+mn-cs"/>
                        </a:rPr>
                        <a:t>広島県、徳島県</a:t>
                      </a:r>
                    </a:p>
                  </a:txBody>
                  <a:tcPr marL="36000" marR="36000" marT="36000" marB="36000"/>
                </a:tc>
                <a:tc>
                  <a:txBody>
                    <a:bodyPr/>
                    <a:lstStyle/>
                    <a:p>
                      <a:pPr marL="0" indent="0" algn="just" defTabSz="914363" rtl="0" eaLnBrk="1" latinLnBrk="0" hangingPunct="1">
                        <a:lnSpc>
                          <a:spcPct val="120000"/>
                        </a:lnSpc>
                        <a:spcAft>
                          <a:spcPts val="0"/>
                        </a:spcAft>
                      </a:pPr>
                      <a:r>
                        <a:rPr kumimoji="1" lang="ja-JP" altLang="en-US" sz="1800" kern="100" spc="20" dirty="0">
                          <a:solidFill>
                            <a:schemeClr val="bg1">
                              <a:lumMod val="50000"/>
                            </a:schemeClr>
                          </a:solidFill>
                          <a:effectLst/>
                          <a:latin typeface="+mn-lt"/>
                          <a:ea typeface="+mn-ea"/>
                          <a:cs typeface="+mn-cs"/>
                        </a:rPr>
                        <a:t>男性の大学進学率が伸び悩んでいるために女性の進学率が追いついて相対的に低い大学進学率で男女差が解消している。</a:t>
                      </a:r>
                    </a:p>
                  </a:txBody>
                  <a:tcPr marL="36000" marR="36000" marT="36000" marB="36000"/>
                </a:tc>
                <a:extLst>
                  <a:ext uri="{0D108BD9-81ED-4DB2-BD59-A6C34878D82A}">
                    <a16:rowId xmlns:a16="http://schemas.microsoft.com/office/drawing/2014/main" val="430100722"/>
                  </a:ext>
                </a:extLst>
              </a:tr>
              <a:tr h="243388">
                <a:tc>
                  <a:txBody>
                    <a:bodyPr/>
                    <a:lstStyle/>
                    <a:p>
                      <a:pPr marL="0" indent="0" algn="just" defTabSz="914363" rtl="0" eaLnBrk="1" latinLnBrk="0" hangingPunct="1">
                        <a:lnSpc>
                          <a:spcPct val="120000"/>
                        </a:lnSpc>
                        <a:spcAft>
                          <a:spcPts val="0"/>
                        </a:spcAft>
                      </a:pPr>
                      <a:r>
                        <a:rPr kumimoji="1" lang="ja-JP" altLang="en-US" sz="1800" kern="100" spc="20" dirty="0">
                          <a:solidFill>
                            <a:schemeClr val="bg1">
                              <a:lumMod val="50000"/>
                            </a:schemeClr>
                          </a:solidFill>
                          <a:effectLst/>
                          <a:latin typeface="+mn-lt"/>
                          <a:ea typeface="+mn-ea"/>
                          <a:cs typeface="+mn-cs"/>
                        </a:rPr>
                        <a:t>男女並走・格差維持タイプ</a:t>
                      </a:r>
                    </a:p>
                  </a:txBody>
                  <a:tcPr marL="36000" marR="36000" marT="36000" marB="36000"/>
                </a:tc>
                <a:tc>
                  <a:txBody>
                    <a:bodyPr/>
                    <a:lstStyle/>
                    <a:p>
                      <a:pPr marL="0" indent="0" algn="just" defTabSz="914363" rtl="0" eaLnBrk="1" latinLnBrk="0" hangingPunct="1">
                        <a:lnSpc>
                          <a:spcPct val="120000"/>
                        </a:lnSpc>
                        <a:spcAft>
                          <a:spcPts val="0"/>
                        </a:spcAft>
                      </a:pPr>
                      <a:r>
                        <a:rPr kumimoji="1" lang="ja-JP" altLang="en-US" sz="1800" kern="100" spc="20">
                          <a:solidFill>
                            <a:schemeClr val="dk1"/>
                          </a:solidFill>
                          <a:effectLst/>
                          <a:latin typeface="+mn-lt"/>
                          <a:ea typeface="+mn-ea"/>
                          <a:cs typeface="+mn-cs"/>
                        </a:rPr>
                        <a:t>北海道</a:t>
                      </a:r>
                    </a:p>
                  </a:txBody>
                  <a:tcPr marL="36000" marR="36000" marT="36000" marB="36000"/>
                </a:tc>
                <a:tc>
                  <a:txBody>
                    <a:bodyPr/>
                    <a:lstStyle/>
                    <a:p>
                      <a:pPr marL="0" indent="0" algn="just" defTabSz="914363" rtl="0" eaLnBrk="1" latinLnBrk="0" hangingPunct="1">
                        <a:lnSpc>
                          <a:spcPct val="120000"/>
                        </a:lnSpc>
                        <a:spcAft>
                          <a:spcPts val="0"/>
                        </a:spcAft>
                      </a:pPr>
                      <a:r>
                        <a:rPr kumimoji="1" lang="ja-JP" altLang="en-US" sz="1800" kern="100" spc="20" dirty="0">
                          <a:solidFill>
                            <a:schemeClr val="bg1">
                              <a:lumMod val="50000"/>
                            </a:schemeClr>
                          </a:solidFill>
                          <a:effectLst/>
                          <a:latin typeface="+mn-lt"/>
                          <a:ea typeface="+mn-ea"/>
                          <a:cs typeface="+mn-cs"/>
                        </a:rPr>
                        <a:t>大学の進学率が低かったために、男性の大学進学率も女性の進学率と同様に上昇しており、男女差が解消されていない。</a:t>
                      </a:r>
                    </a:p>
                  </a:txBody>
                  <a:tcPr marL="36000" marR="36000" marT="36000" marB="36000"/>
                </a:tc>
                <a:extLst>
                  <a:ext uri="{0D108BD9-81ED-4DB2-BD59-A6C34878D82A}">
                    <a16:rowId xmlns:a16="http://schemas.microsoft.com/office/drawing/2014/main" val="3488248826"/>
                  </a:ext>
                </a:extLst>
              </a:tr>
              <a:tr h="168222">
                <a:tc>
                  <a:txBody>
                    <a:bodyPr/>
                    <a:lstStyle/>
                    <a:p>
                      <a:pPr marL="0" indent="0" algn="just" defTabSz="914363" rtl="0" eaLnBrk="1" latinLnBrk="0" hangingPunct="1">
                        <a:lnSpc>
                          <a:spcPct val="120000"/>
                        </a:lnSpc>
                        <a:spcAft>
                          <a:spcPts val="0"/>
                        </a:spcAft>
                      </a:pPr>
                      <a:r>
                        <a:rPr kumimoji="1" lang="ja-JP" altLang="en-US" sz="1800" kern="100" spc="20" dirty="0">
                          <a:solidFill>
                            <a:schemeClr val="bg1">
                              <a:lumMod val="50000"/>
                            </a:schemeClr>
                          </a:solidFill>
                          <a:effectLst/>
                          <a:latin typeface="+mn-lt"/>
                          <a:ea typeface="+mn-ea"/>
                          <a:cs typeface="+mn-cs"/>
                        </a:rPr>
                        <a:t>旧態依然タイプ</a:t>
                      </a:r>
                    </a:p>
                  </a:txBody>
                  <a:tcPr marL="36000" marR="36000" marT="36000" marB="36000"/>
                </a:tc>
                <a:tc>
                  <a:txBody>
                    <a:bodyPr/>
                    <a:lstStyle/>
                    <a:p>
                      <a:pPr marL="0" indent="0" algn="just" defTabSz="914363" rtl="0" eaLnBrk="1" latinLnBrk="0" hangingPunct="1">
                        <a:lnSpc>
                          <a:spcPct val="120000"/>
                        </a:lnSpc>
                        <a:spcAft>
                          <a:spcPts val="0"/>
                        </a:spcAft>
                      </a:pPr>
                      <a:r>
                        <a:rPr kumimoji="1" lang="ja-JP" altLang="en-US" sz="1800" kern="100" spc="20">
                          <a:solidFill>
                            <a:schemeClr val="dk1"/>
                          </a:solidFill>
                          <a:effectLst/>
                          <a:latin typeface="+mn-lt"/>
                          <a:ea typeface="+mn-ea"/>
                          <a:cs typeface="+mn-cs"/>
                        </a:rPr>
                        <a:t>鹿児島県</a:t>
                      </a:r>
                    </a:p>
                  </a:txBody>
                  <a:tcPr marL="36000" marR="36000" marT="36000" marB="36000"/>
                </a:tc>
                <a:tc>
                  <a:txBody>
                    <a:bodyPr/>
                    <a:lstStyle/>
                    <a:p>
                      <a:pPr marL="0" indent="0" algn="just" defTabSz="914363" rtl="0" eaLnBrk="1" latinLnBrk="0" hangingPunct="1">
                        <a:lnSpc>
                          <a:spcPct val="120000"/>
                        </a:lnSpc>
                        <a:spcAft>
                          <a:spcPts val="0"/>
                        </a:spcAft>
                      </a:pPr>
                      <a:r>
                        <a:rPr kumimoji="1" lang="ja-JP" altLang="en-US" sz="1800" kern="100" spc="20" dirty="0">
                          <a:solidFill>
                            <a:schemeClr val="bg1">
                              <a:lumMod val="50000"/>
                            </a:schemeClr>
                          </a:solidFill>
                          <a:effectLst/>
                          <a:latin typeface="+mn-lt"/>
                          <a:ea typeface="+mn-ea"/>
                          <a:cs typeface="+mn-cs"/>
                        </a:rPr>
                        <a:t>大学の進学率が男女とも低いままで上昇が緩慢であり、男女差も解消されていない。</a:t>
                      </a:r>
                    </a:p>
                  </a:txBody>
                  <a:tcPr marL="36000" marR="36000" marT="36000" marB="36000"/>
                </a:tc>
                <a:extLst>
                  <a:ext uri="{0D108BD9-81ED-4DB2-BD59-A6C34878D82A}">
                    <a16:rowId xmlns:a16="http://schemas.microsoft.com/office/drawing/2014/main" val="711097555"/>
                  </a:ext>
                </a:extLst>
              </a:tr>
            </a:tbl>
          </a:graphicData>
        </a:graphic>
      </p:graphicFrame>
      <p:sp>
        <p:nvSpPr>
          <p:cNvPr id="5" name="吹き出し: 円形 4">
            <a:extLst>
              <a:ext uri="{FF2B5EF4-FFF2-40B4-BE49-F238E27FC236}">
                <a16:creationId xmlns:a16="http://schemas.microsoft.com/office/drawing/2014/main" id="{9EFFAA4A-3AFB-4D9D-85C8-A4A32D6842B2}"/>
              </a:ext>
            </a:extLst>
          </p:cNvPr>
          <p:cNvSpPr/>
          <p:nvPr/>
        </p:nvSpPr>
        <p:spPr bwMode="auto">
          <a:xfrm>
            <a:off x="2987824" y="784186"/>
            <a:ext cx="3312368" cy="792088"/>
          </a:xfrm>
          <a:prstGeom prst="wedgeEllipseCallout">
            <a:avLst>
              <a:gd name="adj1" fmla="val -43558"/>
              <a:gd name="adj2" fmla="val 55284"/>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dirty="0">
                <a:solidFill>
                  <a:schemeClr val="tx1"/>
                </a:solidFill>
                <a:latin typeface="Segoe" pitchFamily="34" charset="0"/>
              </a:rPr>
              <a:t>特徴的な都道府県を事例分析</a:t>
            </a:r>
          </a:p>
        </p:txBody>
      </p:sp>
    </p:spTree>
    <p:extLst>
      <p:ext uri="{BB962C8B-B14F-4D97-AF65-F5344CB8AC3E}">
        <p14:creationId xmlns:p14="http://schemas.microsoft.com/office/powerpoint/2010/main" val="1173100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BBA8D25-F5E1-4C3C-98B0-D78F218E485A}"/>
              </a:ext>
            </a:extLst>
          </p:cNvPr>
          <p:cNvPicPr>
            <a:picLocks noChangeAspect="1"/>
          </p:cNvPicPr>
          <p:nvPr/>
        </p:nvPicPr>
        <p:blipFill>
          <a:blip r:embed="rId2"/>
          <a:stretch>
            <a:fillRect/>
          </a:stretch>
        </p:blipFill>
        <p:spPr>
          <a:xfrm>
            <a:off x="-8519" y="1673641"/>
            <a:ext cx="9144000" cy="4366331"/>
          </a:xfrm>
          <a:prstGeom prst="rect">
            <a:avLst/>
          </a:prstGeom>
        </p:spPr>
      </p:pic>
      <p:sp>
        <p:nvSpPr>
          <p:cNvPr id="2" name="タイトル 1">
            <a:extLst>
              <a:ext uri="{FF2B5EF4-FFF2-40B4-BE49-F238E27FC236}">
                <a16:creationId xmlns:a16="http://schemas.microsoft.com/office/drawing/2014/main" id="{EA21784D-048A-49F5-B60C-439C5D260E82}"/>
              </a:ext>
            </a:extLst>
          </p:cNvPr>
          <p:cNvSpPr>
            <a:spLocks noGrp="1"/>
          </p:cNvSpPr>
          <p:nvPr>
            <p:ph type="title"/>
          </p:nvPr>
        </p:nvSpPr>
        <p:spPr/>
        <p:txBody>
          <a:bodyPr/>
          <a:lstStyle/>
          <a:p>
            <a:r>
              <a:rPr lang="ja-JP" altLang="en-US" dirty="0"/>
              <a:t>大学、短期大学の進学率の推移</a:t>
            </a:r>
          </a:p>
        </p:txBody>
      </p:sp>
      <p:sp>
        <p:nvSpPr>
          <p:cNvPr id="4" name="コンテンツ プレースホルダー 3">
            <a:extLst>
              <a:ext uri="{FF2B5EF4-FFF2-40B4-BE49-F238E27FC236}">
                <a16:creationId xmlns:a16="http://schemas.microsoft.com/office/drawing/2014/main" id="{5C1222CE-57E7-4BEC-A30B-24B7C50D40FE}"/>
              </a:ext>
            </a:extLst>
          </p:cNvPr>
          <p:cNvSpPr>
            <a:spLocks noGrp="1"/>
          </p:cNvSpPr>
          <p:nvPr>
            <p:ph idx="1"/>
          </p:nvPr>
        </p:nvSpPr>
        <p:spPr>
          <a:xfrm>
            <a:off x="381341" y="980728"/>
            <a:ext cx="8382000" cy="387798"/>
          </a:xfrm>
        </p:spPr>
        <p:txBody>
          <a:bodyPr/>
          <a:lstStyle/>
          <a:p>
            <a:r>
              <a:rPr kumimoji="1" lang="ja-JP" altLang="en-US" dirty="0"/>
              <a:t>全国の男女の時系列動向</a:t>
            </a:r>
          </a:p>
        </p:txBody>
      </p:sp>
      <p:sp>
        <p:nvSpPr>
          <p:cNvPr id="6" name="吹き出し: 円形 5">
            <a:extLst>
              <a:ext uri="{FF2B5EF4-FFF2-40B4-BE49-F238E27FC236}">
                <a16:creationId xmlns:a16="http://schemas.microsoft.com/office/drawing/2014/main" id="{5D086D6D-91EC-4E49-9771-F0D89446CFBC}"/>
              </a:ext>
            </a:extLst>
          </p:cNvPr>
          <p:cNvSpPr/>
          <p:nvPr/>
        </p:nvSpPr>
        <p:spPr bwMode="auto">
          <a:xfrm>
            <a:off x="1331640" y="1875821"/>
            <a:ext cx="2952328" cy="864096"/>
          </a:xfrm>
          <a:prstGeom prst="wedgeEllipseCallout">
            <a:avLst>
              <a:gd name="adj1" fmla="val 19453"/>
              <a:gd name="adj2" fmla="val 117711"/>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dirty="0">
                <a:solidFill>
                  <a:schemeClr val="tx1"/>
                </a:solidFill>
                <a:latin typeface="Segoe" pitchFamily="34" charset="0"/>
              </a:rPr>
              <a:t>大都市圏の定員抑制策の影響</a:t>
            </a:r>
          </a:p>
        </p:txBody>
      </p:sp>
      <p:sp>
        <p:nvSpPr>
          <p:cNvPr id="7" name="吹き出し: 円形 6">
            <a:extLst>
              <a:ext uri="{FF2B5EF4-FFF2-40B4-BE49-F238E27FC236}">
                <a16:creationId xmlns:a16="http://schemas.microsoft.com/office/drawing/2014/main" id="{F4121ADC-78B4-4933-B0AC-40298BB92F3A}"/>
              </a:ext>
            </a:extLst>
          </p:cNvPr>
          <p:cNvSpPr/>
          <p:nvPr/>
        </p:nvSpPr>
        <p:spPr bwMode="auto">
          <a:xfrm>
            <a:off x="5796136" y="3889676"/>
            <a:ext cx="1727176" cy="864096"/>
          </a:xfrm>
          <a:prstGeom prst="wedgeEllipseCallout">
            <a:avLst>
              <a:gd name="adj1" fmla="val -64854"/>
              <a:gd name="adj2" fmla="val 52076"/>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dirty="0">
                <a:solidFill>
                  <a:schemeClr val="tx1"/>
                </a:solidFill>
                <a:latin typeface="Segoe" pitchFamily="34" charset="0"/>
              </a:rPr>
              <a:t>短大は</a:t>
            </a:r>
            <a:br>
              <a:rPr kumimoji="1" lang="en-US" altLang="ja-JP" sz="2000" dirty="0">
                <a:solidFill>
                  <a:schemeClr val="tx1"/>
                </a:solidFill>
                <a:latin typeface="Segoe" pitchFamily="34" charset="0"/>
              </a:rPr>
            </a:br>
            <a:r>
              <a:rPr kumimoji="1" lang="ja-JP" altLang="en-US" sz="2000" dirty="0">
                <a:solidFill>
                  <a:schemeClr val="tx1"/>
                </a:solidFill>
                <a:latin typeface="Segoe" pitchFamily="34" charset="0"/>
              </a:rPr>
              <a:t>ほぼ女性</a:t>
            </a:r>
          </a:p>
        </p:txBody>
      </p:sp>
      <p:sp>
        <p:nvSpPr>
          <p:cNvPr id="8" name="吹き出し: 円形 7">
            <a:extLst>
              <a:ext uri="{FF2B5EF4-FFF2-40B4-BE49-F238E27FC236}">
                <a16:creationId xmlns:a16="http://schemas.microsoft.com/office/drawing/2014/main" id="{1C5C3201-6F35-43A9-8755-01C92408D368}"/>
              </a:ext>
            </a:extLst>
          </p:cNvPr>
          <p:cNvSpPr/>
          <p:nvPr/>
        </p:nvSpPr>
        <p:spPr bwMode="auto">
          <a:xfrm>
            <a:off x="6660232" y="784186"/>
            <a:ext cx="2376264" cy="1060384"/>
          </a:xfrm>
          <a:prstGeom prst="wedgeEllipseCallout">
            <a:avLst>
              <a:gd name="adj1" fmla="val -18862"/>
              <a:gd name="adj2" fmla="val 109451"/>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dirty="0">
                <a:solidFill>
                  <a:schemeClr val="tx1"/>
                </a:solidFill>
                <a:latin typeface="Segoe" pitchFamily="34" charset="0"/>
              </a:rPr>
              <a:t>大学</a:t>
            </a:r>
            <a:r>
              <a:rPr kumimoji="1" lang="en-US" altLang="ja-JP" sz="2000" dirty="0">
                <a:solidFill>
                  <a:schemeClr val="tx1"/>
                </a:solidFill>
                <a:latin typeface="Segoe" pitchFamily="34" charset="0"/>
              </a:rPr>
              <a:t>+</a:t>
            </a:r>
            <a:r>
              <a:rPr kumimoji="1" lang="ja-JP" altLang="en-US" sz="2000" dirty="0">
                <a:solidFill>
                  <a:schemeClr val="tx1"/>
                </a:solidFill>
                <a:latin typeface="Segoe" pitchFamily="34" charset="0"/>
              </a:rPr>
              <a:t>短大は</a:t>
            </a:r>
            <a:br>
              <a:rPr kumimoji="1" lang="en-US" altLang="ja-JP" sz="2000" dirty="0">
                <a:solidFill>
                  <a:schemeClr val="tx1"/>
                </a:solidFill>
                <a:latin typeface="Segoe" pitchFamily="34" charset="0"/>
              </a:rPr>
            </a:br>
            <a:r>
              <a:rPr kumimoji="1" lang="ja-JP" altLang="en-US" sz="2000" dirty="0">
                <a:solidFill>
                  <a:schemeClr val="tx1"/>
                </a:solidFill>
                <a:latin typeface="Segoe" pitchFamily="34" charset="0"/>
              </a:rPr>
              <a:t>ほぼ男女差なし</a:t>
            </a:r>
          </a:p>
        </p:txBody>
      </p:sp>
      <p:sp>
        <p:nvSpPr>
          <p:cNvPr id="10" name="吹き出し: 円形 9">
            <a:extLst>
              <a:ext uri="{FF2B5EF4-FFF2-40B4-BE49-F238E27FC236}">
                <a16:creationId xmlns:a16="http://schemas.microsoft.com/office/drawing/2014/main" id="{EEF0705C-3EB1-4045-9207-CCE6563BE089}"/>
              </a:ext>
            </a:extLst>
          </p:cNvPr>
          <p:cNvSpPr/>
          <p:nvPr/>
        </p:nvSpPr>
        <p:spPr bwMode="auto">
          <a:xfrm>
            <a:off x="4596544" y="1089301"/>
            <a:ext cx="1944216" cy="700810"/>
          </a:xfrm>
          <a:prstGeom prst="wedgeEllipseCallout">
            <a:avLst>
              <a:gd name="adj1" fmla="val 53617"/>
              <a:gd name="adj2" fmla="val 228764"/>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dirty="0">
                <a:solidFill>
                  <a:schemeClr val="tx1"/>
                </a:solidFill>
                <a:latin typeface="Segoe" pitchFamily="34" charset="0"/>
              </a:rPr>
              <a:t>大学では</a:t>
            </a:r>
            <a:br>
              <a:rPr kumimoji="1" lang="en-US" altLang="ja-JP" sz="2000" dirty="0">
                <a:solidFill>
                  <a:schemeClr val="tx1"/>
                </a:solidFill>
                <a:latin typeface="Segoe" pitchFamily="34" charset="0"/>
              </a:rPr>
            </a:br>
            <a:r>
              <a:rPr kumimoji="1" lang="ja-JP" altLang="en-US" sz="2000" dirty="0">
                <a:solidFill>
                  <a:schemeClr val="tx1"/>
                </a:solidFill>
                <a:latin typeface="Segoe" pitchFamily="34" charset="0"/>
              </a:rPr>
              <a:t>男性</a:t>
            </a:r>
            <a:r>
              <a:rPr kumimoji="1" lang="en-US" altLang="ja-JP" sz="2000" dirty="0">
                <a:solidFill>
                  <a:schemeClr val="tx1"/>
                </a:solidFill>
                <a:latin typeface="Segoe" pitchFamily="34" charset="0"/>
              </a:rPr>
              <a:t>&gt;</a:t>
            </a:r>
            <a:r>
              <a:rPr kumimoji="1" lang="ja-JP" altLang="en-US" sz="2000" dirty="0">
                <a:solidFill>
                  <a:schemeClr val="tx1"/>
                </a:solidFill>
                <a:latin typeface="Segoe" pitchFamily="34" charset="0"/>
              </a:rPr>
              <a:t>女性</a:t>
            </a:r>
          </a:p>
        </p:txBody>
      </p:sp>
    </p:spTree>
    <p:extLst>
      <p:ext uri="{BB962C8B-B14F-4D97-AF65-F5344CB8AC3E}">
        <p14:creationId xmlns:p14="http://schemas.microsoft.com/office/powerpoint/2010/main" val="3888659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線矢印コネクタ 12">
            <a:extLst>
              <a:ext uri="{FF2B5EF4-FFF2-40B4-BE49-F238E27FC236}">
                <a16:creationId xmlns:a16="http://schemas.microsoft.com/office/drawing/2014/main" id="{67C0C158-4E91-4294-AC40-E813FCB2A60A}"/>
              </a:ext>
            </a:extLst>
          </p:cNvPr>
          <p:cNvCxnSpPr>
            <a:stCxn id="10" idx="2"/>
            <a:endCxn id="12" idx="0"/>
          </p:cNvCxnSpPr>
          <p:nvPr/>
        </p:nvCxnSpPr>
        <p:spPr>
          <a:xfrm flipH="1">
            <a:off x="4571999" y="1854116"/>
            <a:ext cx="1" cy="3519100"/>
          </a:xfrm>
          <a:prstGeom prst="straightConnector1">
            <a:avLst/>
          </a:prstGeom>
          <a:ln w="57150">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F2EA531D-56A8-4824-B93D-E798C82AE369}"/>
              </a:ext>
            </a:extLst>
          </p:cNvPr>
          <p:cNvCxnSpPr>
            <a:cxnSpLocks/>
            <a:stCxn id="2" idx="3"/>
            <a:endCxn id="8" idx="1"/>
          </p:cNvCxnSpPr>
          <p:nvPr/>
        </p:nvCxnSpPr>
        <p:spPr>
          <a:xfrm>
            <a:off x="2076349" y="3618643"/>
            <a:ext cx="5159947" cy="0"/>
          </a:xfrm>
          <a:prstGeom prst="straightConnector1">
            <a:avLst/>
          </a:prstGeom>
          <a:ln w="57150">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slz="http://schemas.microsoft.com/office/powerpoint/2016/slidezoom">
        <mc:Choice Requires="pslz">
          <p:graphicFrame>
            <p:nvGraphicFramePr>
              <p:cNvPr id="3" name="スライド ズーム 2">
                <a:extLst>
                  <a:ext uri="{FF2B5EF4-FFF2-40B4-BE49-F238E27FC236}">
                    <a16:creationId xmlns:a16="http://schemas.microsoft.com/office/drawing/2014/main" id="{2D979927-6C61-4AF1-9B74-B338ACDFED66}"/>
                  </a:ext>
                </a:extLst>
              </p:cNvPr>
              <p:cNvGraphicFramePr>
                <a:graphicFrameLocks noChangeAspect="1"/>
              </p:cNvGraphicFramePr>
              <p:nvPr>
                <p:extLst>
                  <p:ext uri="{D42A27DB-BD31-4B8C-83A1-F6EECF244321}">
                    <p14:modId xmlns:p14="http://schemas.microsoft.com/office/powerpoint/2010/main" val="3028670657"/>
                  </p:ext>
                </p:extLst>
              </p:nvPr>
            </p:nvGraphicFramePr>
            <p:xfrm>
              <a:off x="3294618" y="2438771"/>
              <a:ext cx="2736304" cy="2052228"/>
            </p:xfrm>
            <a:graphic>
              <a:graphicData uri="http://schemas.microsoft.com/office/powerpoint/2016/slidezoom">
                <pslz:sldZm>
                  <pslz:sldZmObj sldId="285" cId="1162815629">
                    <pslz:zmPr id="{DC29BCDC-856A-4CBA-AF34-8737D153CCCA}" returnToParent="0" transitionDur="1000">
                      <p166:blipFill xmlns:p166="http://schemas.microsoft.com/office/powerpoint/2016/6/main">
                        <a:blip r:embed="rId2"/>
                        <a:stretch>
                          <a:fillRect/>
                        </a:stretch>
                      </p166:blipFill>
                      <p166:spPr xmlns:p166="http://schemas.microsoft.com/office/powerpoint/2016/6/main">
                        <a:xfrm>
                          <a:off x="0" y="0"/>
                          <a:ext cx="2736304" cy="2052228"/>
                        </a:xfrm>
                        <a:prstGeom prst="rect">
                          <a:avLst/>
                        </a:prstGeom>
                        <a:ln w="3175">
                          <a:solidFill>
                            <a:prstClr val="ltGray"/>
                          </a:solidFill>
                        </a:ln>
                      </p166:spPr>
                    </pslz:zmPr>
                  </pslz:sldZmObj>
                </pslz:sldZm>
              </a:graphicData>
            </a:graphic>
          </p:graphicFrame>
        </mc:Choice>
        <mc:Fallback xmlns="">
          <p:pic>
            <p:nvPicPr>
              <p:cNvPr id="3" name="スライド ズーム 2">
                <a:extLst>
                  <a:ext uri="{FF2B5EF4-FFF2-40B4-BE49-F238E27FC236}">
                    <a16:creationId xmlns:a16="http://schemas.microsoft.com/office/drawing/2014/main" id="{2D979927-6C61-4AF1-9B74-B338ACDFED66}"/>
                  </a:ext>
                </a:extLst>
              </p:cNvPr>
              <p:cNvPicPr>
                <a:picLocks noGrp="1" noRot="1" noChangeAspect="1" noMove="1" noResize="1" noEditPoints="1" noAdjustHandles="1" noChangeArrowheads="1" noChangeShapeType="1"/>
              </p:cNvPicPr>
              <p:nvPr/>
            </p:nvPicPr>
            <p:blipFill>
              <a:blip r:embed="rId3"/>
              <a:stretch>
                <a:fillRect/>
              </a:stretch>
            </p:blipFill>
            <p:spPr>
              <a:xfrm>
                <a:off x="3294618" y="2438771"/>
                <a:ext cx="2736304" cy="2052228"/>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5" name="スライド ズーム 4">
                <a:extLst>
                  <a:ext uri="{FF2B5EF4-FFF2-40B4-BE49-F238E27FC236}">
                    <a16:creationId xmlns:a16="http://schemas.microsoft.com/office/drawing/2014/main" id="{71545530-5317-49C7-8A14-0393928C6062}"/>
                  </a:ext>
                </a:extLst>
              </p:cNvPr>
              <p:cNvGraphicFramePr>
                <a:graphicFrameLocks noChangeAspect="1"/>
              </p:cNvGraphicFramePr>
              <p:nvPr>
                <p:extLst>
                  <p:ext uri="{D42A27DB-BD31-4B8C-83A1-F6EECF244321}">
                    <p14:modId xmlns:p14="http://schemas.microsoft.com/office/powerpoint/2010/main" val="3066762766"/>
                  </p:ext>
                </p:extLst>
              </p:nvPr>
            </p:nvGraphicFramePr>
            <p:xfrm>
              <a:off x="433061" y="908720"/>
              <a:ext cx="2736304" cy="2052228"/>
            </p:xfrm>
            <a:graphic>
              <a:graphicData uri="http://schemas.microsoft.com/office/powerpoint/2016/slidezoom">
                <pslz:sldZm>
                  <pslz:sldZmObj sldId="301" cId="66630552">
                    <pslz:zmPr id="{C2DBD7B0-139E-481C-92B7-34809040CBA9}" returnToParent="0" transitionDur="1000">
                      <p166:blipFill xmlns:p166="http://schemas.microsoft.com/office/powerpoint/2016/6/main">
                        <a:blip r:embed="rId4"/>
                        <a:stretch>
                          <a:fillRect/>
                        </a:stretch>
                      </p166:blipFill>
                      <p166:spPr xmlns:p166="http://schemas.microsoft.com/office/powerpoint/2016/6/main">
                        <a:xfrm>
                          <a:off x="0" y="0"/>
                          <a:ext cx="2736304" cy="2052228"/>
                        </a:xfrm>
                        <a:prstGeom prst="rect">
                          <a:avLst/>
                        </a:prstGeom>
                        <a:ln w="3175">
                          <a:solidFill>
                            <a:prstClr val="ltGray"/>
                          </a:solidFill>
                        </a:ln>
                      </p166:spPr>
                    </pslz:zmPr>
                  </pslz:sldZmObj>
                </pslz:sldZm>
              </a:graphicData>
            </a:graphic>
          </p:graphicFrame>
        </mc:Choice>
        <mc:Fallback xmlns="">
          <p:pic>
            <p:nvPicPr>
              <p:cNvPr id="5" name="スライド ズーム 4">
                <a:extLst>
                  <a:ext uri="{FF2B5EF4-FFF2-40B4-BE49-F238E27FC236}">
                    <a16:creationId xmlns:a16="http://schemas.microsoft.com/office/drawing/2014/main" id="{71545530-5317-49C7-8A14-0393928C6062}"/>
                  </a:ext>
                </a:extLst>
              </p:cNvPr>
              <p:cNvPicPr>
                <a:picLocks noGrp="1" noRot="1" noChangeAspect="1" noMove="1" noResize="1" noEditPoints="1" noAdjustHandles="1" noChangeArrowheads="1" noChangeShapeType="1"/>
              </p:cNvPicPr>
              <p:nvPr/>
            </p:nvPicPr>
            <p:blipFill>
              <a:blip r:embed="rId5"/>
              <a:stretch>
                <a:fillRect/>
              </a:stretch>
            </p:blipFill>
            <p:spPr>
              <a:xfrm>
                <a:off x="433061" y="908720"/>
                <a:ext cx="2736304" cy="2052228"/>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7" name="スライド ズーム 6">
                <a:extLst>
                  <a:ext uri="{FF2B5EF4-FFF2-40B4-BE49-F238E27FC236}">
                    <a16:creationId xmlns:a16="http://schemas.microsoft.com/office/drawing/2014/main" id="{7346D062-11CB-4122-8A91-9D310C68E5C5}"/>
                  </a:ext>
                </a:extLst>
              </p:cNvPr>
              <p:cNvGraphicFramePr>
                <a:graphicFrameLocks noChangeAspect="1"/>
              </p:cNvGraphicFramePr>
              <p:nvPr>
                <p:extLst>
                  <p:ext uri="{D42A27DB-BD31-4B8C-83A1-F6EECF244321}">
                    <p14:modId xmlns:p14="http://schemas.microsoft.com/office/powerpoint/2010/main" val="2728542963"/>
                  </p:ext>
                </p:extLst>
              </p:nvPr>
            </p:nvGraphicFramePr>
            <p:xfrm>
              <a:off x="433061" y="4185320"/>
              <a:ext cx="2736304" cy="2052228"/>
            </p:xfrm>
            <a:graphic>
              <a:graphicData uri="http://schemas.microsoft.com/office/powerpoint/2016/slidezoom">
                <pslz:sldZm>
                  <pslz:sldZmObj sldId="303" cId="476944812">
                    <pslz:zmPr id="{37AAA7F3-AB99-4054-8516-F90DA30B44F4}" returnToParent="0" transitionDur="1000">
                      <p166:blipFill xmlns:p166="http://schemas.microsoft.com/office/powerpoint/2016/6/main">
                        <a:blip r:embed="rId6"/>
                        <a:stretch>
                          <a:fillRect/>
                        </a:stretch>
                      </p166:blipFill>
                      <p166:spPr xmlns:p166="http://schemas.microsoft.com/office/powerpoint/2016/6/main">
                        <a:xfrm>
                          <a:off x="0" y="0"/>
                          <a:ext cx="2736304" cy="2052228"/>
                        </a:xfrm>
                        <a:prstGeom prst="rect">
                          <a:avLst/>
                        </a:prstGeom>
                        <a:ln w="3175">
                          <a:solidFill>
                            <a:prstClr val="ltGray"/>
                          </a:solidFill>
                        </a:ln>
                      </p166:spPr>
                    </pslz:zmPr>
                  </pslz:sldZmObj>
                </pslz:sldZm>
              </a:graphicData>
            </a:graphic>
          </p:graphicFrame>
        </mc:Choice>
        <mc:Fallback xmlns="">
          <p:pic>
            <p:nvPicPr>
              <p:cNvPr id="7" name="スライド ズーム 6">
                <a:extLst>
                  <a:ext uri="{FF2B5EF4-FFF2-40B4-BE49-F238E27FC236}">
                    <a16:creationId xmlns:a16="http://schemas.microsoft.com/office/drawing/2014/main" id="{7346D062-11CB-4122-8A91-9D310C68E5C5}"/>
                  </a:ext>
                </a:extLst>
              </p:cNvPr>
              <p:cNvPicPr>
                <a:picLocks noGrp="1" noRot="1" noChangeAspect="1" noMove="1" noResize="1" noEditPoints="1" noAdjustHandles="1" noChangeArrowheads="1" noChangeShapeType="1"/>
              </p:cNvPicPr>
              <p:nvPr/>
            </p:nvPicPr>
            <p:blipFill>
              <a:blip r:embed="rId7"/>
              <a:stretch>
                <a:fillRect/>
              </a:stretch>
            </p:blipFill>
            <p:spPr>
              <a:xfrm>
                <a:off x="433061" y="4185320"/>
                <a:ext cx="2736304" cy="2052228"/>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9" name="スライド ズーム 8">
                <a:extLst>
                  <a:ext uri="{FF2B5EF4-FFF2-40B4-BE49-F238E27FC236}">
                    <a16:creationId xmlns:a16="http://schemas.microsoft.com/office/drawing/2014/main" id="{E1A8842F-951E-4587-B260-E6D346EF50AA}"/>
                  </a:ext>
                </a:extLst>
              </p:cNvPr>
              <p:cNvGraphicFramePr>
                <a:graphicFrameLocks noChangeAspect="1"/>
              </p:cNvGraphicFramePr>
              <p:nvPr>
                <p:extLst>
                  <p:ext uri="{D42A27DB-BD31-4B8C-83A1-F6EECF244321}">
                    <p14:modId xmlns:p14="http://schemas.microsoft.com/office/powerpoint/2010/main" val="3440335069"/>
                  </p:ext>
                </p:extLst>
              </p:nvPr>
            </p:nvGraphicFramePr>
            <p:xfrm>
              <a:off x="6156176" y="908720"/>
              <a:ext cx="2736304" cy="2052228"/>
            </p:xfrm>
            <a:graphic>
              <a:graphicData uri="http://schemas.microsoft.com/office/powerpoint/2016/slidezoom">
                <pslz:sldZm>
                  <pslz:sldZmObj sldId="302" cId="2885955884">
                    <pslz:zmPr id="{0BE9BD9A-EF31-4036-965B-B26B3CA4A99B}" returnToParent="0" transitionDur="1000">
                      <p166:blipFill xmlns:p166="http://schemas.microsoft.com/office/powerpoint/2016/6/main">
                        <a:blip r:embed="rId8"/>
                        <a:stretch>
                          <a:fillRect/>
                        </a:stretch>
                      </p166:blipFill>
                      <p166:spPr xmlns:p166="http://schemas.microsoft.com/office/powerpoint/2016/6/main">
                        <a:xfrm>
                          <a:off x="0" y="0"/>
                          <a:ext cx="2736304" cy="2052228"/>
                        </a:xfrm>
                        <a:prstGeom prst="rect">
                          <a:avLst/>
                        </a:prstGeom>
                        <a:ln w="3175">
                          <a:solidFill>
                            <a:prstClr val="ltGray"/>
                          </a:solidFill>
                        </a:ln>
                      </p166:spPr>
                    </pslz:zmPr>
                  </pslz:sldZmObj>
                </pslz:sldZm>
              </a:graphicData>
            </a:graphic>
          </p:graphicFrame>
        </mc:Choice>
        <mc:Fallback xmlns="">
          <p:pic>
            <p:nvPicPr>
              <p:cNvPr id="9" name="スライド ズーム 8">
                <a:extLst>
                  <a:ext uri="{FF2B5EF4-FFF2-40B4-BE49-F238E27FC236}">
                    <a16:creationId xmlns:a16="http://schemas.microsoft.com/office/drawing/2014/main" id="{E1A8842F-951E-4587-B260-E6D346EF50AA}"/>
                  </a:ext>
                </a:extLst>
              </p:cNvPr>
              <p:cNvPicPr>
                <a:picLocks noGrp="1" noRot="1" noChangeAspect="1" noMove="1" noResize="1" noEditPoints="1" noAdjustHandles="1" noChangeArrowheads="1" noChangeShapeType="1"/>
              </p:cNvPicPr>
              <p:nvPr/>
            </p:nvPicPr>
            <p:blipFill>
              <a:blip r:embed="rId9"/>
              <a:stretch>
                <a:fillRect/>
              </a:stretch>
            </p:blipFill>
            <p:spPr>
              <a:xfrm>
                <a:off x="6156176" y="908720"/>
                <a:ext cx="2736304" cy="2052228"/>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1" name="スライド ズーム 10">
                <a:extLst>
                  <a:ext uri="{FF2B5EF4-FFF2-40B4-BE49-F238E27FC236}">
                    <a16:creationId xmlns:a16="http://schemas.microsoft.com/office/drawing/2014/main" id="{B8315789-EFCF-41ED-8E5E-74C633A58ED8}"/>
                  </a:ext>
                </a:extLst>
              </p:cNvPr>
              <p:cNvGraphicFramePr>
                <a:graphicFrameLocks noChangeAspect="1"/>
              </p:cNvGraphicFramePr>
              <p:nvPr>
                <p:extLst>
                  <p:ext uri="{D42A27DB-BD31-4B8C-83A1-F6EECF244321}">
                    <p14:modId xmlns:p14="http://schemas.microsoft.com/office/powerpoint/2010/main" val="1460855584"/>
                  </p:ext>
                </p:extLst>
              </p:nvPr>
            </p:nvGraphicFramePr>
            <p:xfrm>
              <a:off x="6156176" y="4185320"/>
              <a:ext cx="2736304" cy="2052228"/>
            </p:xfrm>
            <a:graphic>
              <a:graphicData uri="http://schemas.microsoft.com/office/powerpoint/2016/slidezoom">
                <pslz:sldZm>
                  <pslz:sldZmObj sldId="304" cId="4147334371">
                    <pslz:zmPr id="{4156C646-EA6D-4558-AFAC-3DD1F5087C72}" returnToParent="0" transitionDur="1000">
                      <p166:blipFill xmlns:p166="http://schemas.microsoft.com/office/powerpoint/2016/6/main">
                        <a:blip r:embed="rId10"/>
                        <a:stretch>
                          <a:fillRect/>
                        </a:stretch>
                      </p166:blipFill>
                      <p166:spPr xmlns:p166="http://schemas.microsoft.com/office/powerpoint/2016/6/main">
                        <a:xfrm>
                          <a:off x="0" y="0"/>
                          <a:ext cx="2736304" cy="2052228"/>
                        </a:xfrm>
                        <a:prstGeom prst="rect">
                          <a:avLst/>
                        </a:prstGeom>
                        <a:ln w="3175">
                          <a:solidFill>
                            <a:prstClr val="ltGray"/>
                          </a:solidFill>
                        </a:ln>
                      </p166:spPr>
                    </pslz:zmPr>
                  </pslz:sldZmObj>
                </pslz:sldZm>
              </a:graphicData>
            </a:graphic>
          </p:graphicFrame>
        </mc:Choice>
        <mc:Fallback xmlns="">
          <p:pic>
            <p:nvPicPr>
              <p:cNvPr id="11" name="スライド ズーム 10">
                <a:extLst>
                  <a:ext uri="{FF2B5EF4-FFF2-40B4-BE49-F238E27FC236}">
                    <a16:creationId xmlns:a16="http://schemas.microsoft.com/office/drawing/2014/main" id="{B8315789-EFCF-41ED-8E5E-74C633A58ED8}"/>
                  </a:ext>
                </a:extLst>
              </p:cNvPr>
              <p:cNvPicPr>
                <a:picLocks noGrp="1" noRot="1" noChangeAspect="1" noMove="1" noResize="1" noEditPoints="1" noAdjustHandles="1" noChangeArrowheads="1" noChangeShapeType="1"/>
              </p:cNvPicPr>
              <p:nvPr/>
            </p:nvPicPr>
            <p:blipFill>
              <a:blip r:embed="rId11"/>
              <a:stretch>
                <a:fillRect/>
              </a:stretch>
            </p:blipFill>
            <p:spPr>
              <a:xfrm>
                <a:off x="6156176" y="4185320"/>
                <a:ext cx="2736304" cy="2052228"/>
              </a:xfrm>
              <a:prstGeom prst="rect">
                <a:avLst/>
              </a:prstGeom>
              <a:ln w="3175">
                <a:solidFill>
                  <a:prstClr val="ltGray"/>
                </a:solidFill>
              </a:ln>
            </p:spPr>
          </p:pic>
        </mc:Fallback>
      </mc:AlternateContent>
      <p:sp>
        <p:nvSpPr>
          <p:cNvPr id="2" name="テキスト ボックス 1">
            <a:extLst>
              <a:ext uri="{FF2B5EF4-FFF2-40B4-BE49-F238E27FC236}">
                <a16:creationId xmlns:a16="http://schemas.microsoft.com/office/drawing/2014/main" id="{480115AA-3086-46D7-9AC4-80B698E1B8BE}"/>
              </a:ext>
            </a:extLst>
          </p:cNvPr>
          <p:cNvSpPr txBox="1"/>
          <p:nvPr/>
        </p:nvSpPr>
        <p:spPr>
          <a:xfrm>
            <a:off x="1430018" y="3433977"/>
            <a:ext cx="646331" cy="369332"/>
          </a:xfrm>
          <a:prstGeom prst="rect">
            <a:avLst/>
          </a:prstGeom>
          <a:noFill/>
        </p:spPr>
        <p:txBody>
          <a:bodyPr wrap="none" rtlCol="0">
            <a:spAutoFit/>
          </a:bodyPr>
          <a:lstStyle/>
          <a:p>
            <a:r>
              <a:rPr kumimoji="1" lang="ja-JP" altLang="en-US" dirty="0"/>
              <a:t>男性</a:t>
            </a:r>
          </a:p>
        </p:txBody>
      </p:sp>
      <p:sp>
        <p:nvSpPr>
          <p:cNvPr id="8" name="テキスト ボックス 7">
            <a:extLst>
              <a:ext uri="{FF2B5EF4-FFF2-40B4-BE49-F238E27FC236}">
                <a16:creationId xmlns:a16="http://schemas.microsoft.com/office/drawing/2014/main" id="{002542ED-9FB6-4E93-AD2F-79941AFDAABB}"/>
              </a:ext>
            </a:extLst>
          </p:cNvPr>
          <p:cNvSpPr txBox="1"/>
          <p:nvPr/>
        </p:nvSpPr>
        <p:spPr>
          <a:xfrm>
            <a:off x="7236296" y="3433977"/>
            <a:ext cx="646331" cy="369332"/>
          </a:xfrm>
          <a:prstGeom prst="rect">
            <a:avLst/>
          </a:prstGeom>
          <a:noFill/>
        </p:spPr>
        <p:txBody>
          <a:bodyPr wrap="none" rtlCol="0">
            <a:spAutoFit/>
          </a:bodyPr>
          <a:lstStyle/>
          <a:p>
            <a:r>
              <a:rPr kumimoji="1" lang="ja-JP" altLang="en-US" dirty="0"/>
              <a:t>女性</a:t>
            </a:r>
          </a:p>
        </p:txBody>
      </p:sp>
      <p:sp>
        <p:nvSpPr>
          <p:cNvPr id="10" name="テキスト ボックス 9">
            <a:extLst>
              <a:ext uri="{FF2B5EF4-FFF2-40B4-BE49-F238E27FC236}">
                <a16:creationId xmlns:a16="http://schemas.microsoft.com/office/drawing/2014/main" id="{FFFB403B-AFBE-4269-81EE-85C3A8B20855}"/>
              </a:ext>
            </a:extLst>
          </p:cNvPr>
          <p:cNvSpPr txBox="1"/>
          <p:nvPr/>
        </p:nvSpPr>
        <p:spPr>
          <a:xfrm>
            <a:off x="4248834" y="1484784"/>
            <a:ext cx="646331" cy="369332"/>
          </a:xfrm>
          <a:prstGeom prst="rect">
            <a:avLst/>
          </a:prstGeom>
          <a:noFill/>
        </p:spPr>
        <p:txBody>
          <a:bodyPr wrap="none" rtlCol="0">
            <a:spAutoFit/>
          </a:bodyPr>
          <a:lstStyle/>
          <a:p>
            <a:r>
              <a:rPr kumimoji="1" lang="ja-JP" altLang="en-US" dirty="0"/>
              <a:t>県内</a:t>
            </a:r>
          </a:p>
        </p:txBody>
      </p:sp>
      <p:sp>
        <p:nvSpPr>
          <p:cNvPr id="12" name="テキスト ボックス 11">
            <a:extLst>
              <a:ext uri="{FF2B5EF4-FFF2-40B4-BE49-F238E27FC236}">
                <a16:creationId xmlns:a16="http://schemas.microsoft.com/office/drawing/2014/main" id="{882DD255-B8C2-4206-B172-378C3B50655B}"/>
              </a:ext>
            </a:extLst>
          </p:cNvPr>
          <p:cNvSpPr txBox="1"/>
          <p:nvPr/>
        </p:nvSpPr>
        <p:spPr>
          <a:xfrm>
            <a:off x="4248833" y="5373216"/>
            <a:ext cx="646331" cy="369332"/>
          </a:xfrm>
          <a:prstGeom prst="rect">
            <a:avLst/>
          </a:prstGeom>
          <a:noFill/>
        </p:spPr>
        <p:txBody>
          <a:bodyPr wrap="none" rtlCol="0">
            <a:spAutoFit/>
          </a:bodyPr>
          <a:lstStyle/>
          <a:p>
            <a:r>
              <a:rPr kumimoji="1" lang="ja-JP" altLang="en-US" dirty="0"/>
              <a:t>県外</a:t>
            </a:r>
          </a:p>
        </p:txBody>
      </p:sp>
      <p:sp>
        <p:nvSpPr>
          <p:cNvPr id="4" name="タイトル 3">
            <a:extLst>
              <a:ext uri="{FF2B5EF4-FFF2-40B4-BE49-F238E27FC236}">
                <a16:creationId xmlns:a16="http://schemas.microsoft.com/office/drawing/2014/main" id="{72DAFC4A-F16C-410A-8E91-5967FF8FC286}"/>
              </a:ext>
            </a:extLst>
          </p:cNvPr>
          <p:cNvSpPr>
            <a:spLocks noGrp="1"/>
          </p:cNvSpPr>
          <p:nvPr>
            <p:ph type="title"/>
          </p:nvPr>
        </p:nvSpPr>
        <p:spPr/>
        <p:txBody>
          <a:bodyPr/>
          <a:lstStyle/>
          <a:p>
            <a:r>
              <a:rPr kumimoji="1" lang="ja-JP" altLang="en-US" dirty="0"/>
              <a:t>特徴的な都道府県を見て見ると・・・</a:t>
            </a:r>
          </a:p>
        </p:txBody>
      </p:sp>
    </p:spTree>
    <p:extLst>
      <p:ext uri="{BB962C8B-B14F-4D97-AF65-F5344CB8AC3E}">
        <p14:creationId xmlns:p14="http://schemas.microsoft.com/office/powerpoint/2010/main" val="99899572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21784D-048A-49F5-B60C-439C5D260E82}"/>
              </a:ext>
            </a:extLst>
          </p:cNvPr>
          <p:cNvSpPr>
            <a:spLocks noGrp="1"/>
          </p:cNvSpPr>
          <p:nvPr>
            <p:ph type="title"/>
          </p:nvPr>
        </p:nvSpPr>
        <p:spPr/>
        <p:txBody>
          <a:bodyPr/>
          <a:lstStyle/>
          <a:p>
            <a:r>
              <a:rPr lang="ja-JP" altLang="en-US" dirty="0"/>
              <a:t>大学進学率の時系列推移</a:t>
            </a:r>
          </a:p>
        </p:txBody>
      </p:sp>
      <p:sp>
        <p:nvSpPr>
          <p:cNvPr id="9" name="コンテンツ プレースホルダー 8">
            <a:extLst>
              <a:ext uri="{FF2B5EF4-FFF2-40B4-BE49-F238E27FC236}">
                <a16:creationId xmlns:a16="http://schemas.microsoft.com/office/drawing/2014/main" id="{3692AE2E-DFFD-4B2F-B8BD-CBDC9E2ABD9D}"/>
              </a:ext>
            </a:extLst>
          </p:cNvPr>
          <p:cNvSpPr>
            <a:spLocks noGrp="1"/>
          </p:cNvSpPr>
          <p:nvPr>
            <p:ph idx="1"/>
          </p:nvPr>
        </p:nvSpPr>
        <p:spPr>
          <a:xfrm>
            <a:off x="381341" y="836712"/>
            <a:ext cx="8382000" cy="387798"/>
          </a:xfrm>
        </p:spPr>
        <p:txBody>
          <a:bodyPr/>
          <a:lstStyle/>
          <a:p>
            <a:r>
              <a:rPr kumimoji="1" lang="ja-JP" altLang="en-US" dirty="0"/>
              <a:t>水準、上昇度合に地域差がある。</a:t>
            </a:r>
          </a:p>
        </p:txBody>
      </p:sp>
      <p:pic>
        <p:nvPicPr>
          <p:cNvPr id="6" name="図 5">
            <a:extLst>
              <a:ext uri="{FF2B5EF4-FFF2-40B4-BE49-F238E27FC236}">
                <a16:creationId xmlns:a16="http://schemas.microsoft.com/office/drawing/2014/main" id="{5518E581-1D1D-4D75-BCA5-9C9EA6C1C163}"/>
              </a:ext>
            </a:extLst>
          </p:cNvPr>
          <p:cNvPicPr>
            <a:picLocks noChangeAspect="1"/>
          </p:cNvPicPr>
          <p:nvPr/>
        </p:nvPicPr>
        <p:blipFill>
          <a:blip r:embed="rId3"/>
          <a:stretch>
            <a:fillRect/>
          </a:stretch>
        </p:blipFill>
        <p:spPr>
          <a:xfrm>
            <a:off x="6695" y="748618"/>
            <a:ext cx="9144000" cy="5825070"/>
          </a:xfrm>
          <a:prstGeom prst="rect">
            <a:avLst/>
          </a:prstGeom>
        </p:spPr>
      </p:pic>
      <p:sp>
        <p:nvSpPr>
          <p:cNvPr id="5" name="吹き出し: 角を丸めた四角形 4">
            <a:extLst>
              <a:ext uri="{FF2B5EF4-FFF2-40B4-BE49-F238E27FC236}">
                <a16:creationId xmlns:a16="http://schemas.microsoft.com/office/drawing/2014/main" id="{02E26ABF-8A1E-42DF-95E1-0CE3C1C3BF75}"/>
              </a:ext>
            </a:extLst>
          </p:cNvPr>
          <p:cNvSpPr/>
          <p:nvPr/>
        </p:nvSpPr>
        <p:spPr bwMode="auto">
          <a:xfrm>
            <a:off x="5940152" y="5085184"/>
            <a:ext cx="1526704" cy="648072"/>
          </a:xfrm>
          <a:prstGeom prst="wedgeRoundRectCallout">
            <a:avLst>
              <a:gd name="adj1" fmla="val 17173"/>
              <a:gd name="adj2" fmla="val -198926"/>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kumimoji="1" lang="ja-JP" altLang="en-US" dirty="0">
                <a:solidFill>
                  <a:schemeClr val="tx1"/>
                </a:solidFill>
                <a:latin typeface="Segoe" pitchFamily="34" charset="0"/>
              </a:rPr>
              <a:t>鹿児島県が伸びない</a:t>
            </a:r>
          </a:p>
        </p:txBody>
      </p:sp>
      <p:sp>
        <p:nvSpPr>
          <p:cNvPr id="7" name="吹き出し: 角を丸めた四角形 6">
            <a:extLst>
              <a:ext uri="{FF2B5EF4-FFF2-40B4-BE49-F238E27FC236}">
                <a16:creationId xmlns:a16="http://schemas.microsoft.com/office/drawing/2014/main" id="{3FAB2FEA-1602-467C-8B77-561E5EA57B6C}"/>
              </a:ext>
            </a:extLst>
          </p:cNvPr>
          <p:cNvSpPr/>
          <p:nvPr/>
        </p:nvSpPr>
        <p:spPr bwMode="auto">
          <a:xfrm>
            <a:off x="1475656" y="5461310"/>
            <a:ext cx="2491545" cy="648072"/>
          </a:xfrm>
          <a:prstGeom prst="wedgeRoundRectCallout">
            <a:avLst>
              <a:gd name="adj1" fmla="val 31841"/>
              <a:gd name="adj2" fmla="val -86626"/>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kumimoji="1" lang="ja-JP" altLang="en-US" dirty="0">
                <a:solidFill>
                  <a:schemeClr val="tx1"/>
                </a:solidFill>
                <a:latin typeface="Segoe" pitchFamily="34" charset="0"/>
              </a:rPr>
              <a:t>北海道は伸びているがまだ低い</a:t>
            </a:r>
          </a:p>
        </p:txBody>
      </p:sp>
      <p:sp>
        <p:nvSpPr>
          <p:cNvPr id="8" name="吹き出し: 角を丸めた四角形 7">
            <a:extLst>
              <a:ext uri="{FF2B5EF4-FFF2-40B4-BE49-F238E27FC236}">
                <a16:creationId xmlns:a16="http://schemas.microsoft.com/office/drawing/2014/main" id="{8E8D1296-7562-487A-8596-C63450F78022}"/>
              </a:ext>
            </a:extLst>
          </p:cNvPr>
          <p:cNvSpPr/>
          <p:nvPr/>
        </p:nvSpPr>
        <p:spPr bwMode="auto">
          <a:xfrm>
            <a:off x="4190324" y="5085184"/>
            <a:ext cx="1526704" cy="648072"/>
          </a:xfrm>
          <a:prstGeom prst="wedgeRoundRectCallout">
            <a:avLst>
              <a:gd name="adj1" fmla="val 56287"/>
              <a:gd name="adj2" fmla="val -285311"/>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kumimoji="1" lang="ja-JP" altLang="en-US" dirty="0">
                <a:solidFill>
                  <a:schemeClr val="tx1"/>
                </a:solidFill>
                <a:latin typeface="Segoe" pitchFamily="34" charset="0"/>
              </a:rPr>
              <a:t>徳島県は</a:t>
            </a:r>
            <a:br>
              <a:rPr kumimoji="1" lang="en-US" altLang="ja-JP" dirty="0">
                <a:solidFill>
                  <a:schemeClr val="tx1"/>
                </a:solidFill>
                <a:latin typeface="Segoe" pitchFamily="34" charset="0"/>
              </a:rPr>
            </a:br>
            <a:r>
              <a:rPr kumimoji="1" lang="ja-JP" altLang="en-US" dirty="0">
                <a:solidFill>
                  <a:schemeClr val="tx1"/>
                </a:solidFill>
                <a:latin typeface="Segoe" pitchFamily="34" charset="0"/>
              </a:rPr>
              <a:t>伸び悩み</a:t>
            </a:r>
          </a:p>
        </p:txBody>
      </p:sp>
      <p:sp>
        <p:nvSpPr>
          <p:cNvPr id="10" name="吹き出し: 角を丸めた四角形 9">
            <a:extLst>
              <a:ext uri="{FF2B5EF4-FFF2-40B4-BE49-F238E27FC236}">
                <a16:creationId xmlns:a16="http://schemas.microsoft.com/office/drawing/2014/main" id="{FBFCFCA0-FE61-4F6F-BE55-434516240E4E}"/>
              </a:ext>
            </a:extLst>
          </p:cNvPr>
          <p:cNvSpPr/>
          <p:nvPr/>
        </p:nvSpPr>
        <p:spPr bwMode="auto">
          <a:xfrm>
            <a:off x="2195736" y="1556792"/>
            <a:ext cx="2102768" cy="648072"/>
          </a:xfrm>
          <a:prstGeom prst="wedgeRoundRectCallout">
            <a:avLst>
              <a:gd name="adj1" fmla="val 74471"/>
              <a:gd name="adj2" fmla="val 150934"/>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kumimoji="1" lang="ja-JP" altLang="en-US" dirty="0">
                <a:solidFill>
                  <a:schemeClr val="tx1"/>
                </a:solidFill>
                <a:latin typeface="Segoe" pitchFamily="34" charset="0"/>
              </a:rPr>
              <a:t>東京都、京都府は伸びている</a:t>
            </a:r>
          </a:p>
        </p:txBody>
      </p:sp>
      <p:sp>
        <p:nvSpPr>
          <p:cNvPr id="11" name="吹き出し: 角を丸めた四角形 10">
            <a:extLst>
              <a:ext uri="{FF2B5EF4-FFF2-40B4-BE49-F238E27FC236}">
                <a16:creationId xmlns:a16="http://schemas.microsoft.com/office/drawing/2014/main" id="{F9C95B5A-05B5-4DEB-B681-EABFB9915BAA}"/>
              </a:ext>
            </a:extLst>
          </p:cNvPr>
          <p:cNvSpPr/>
          <p:nvPr/>
        </p:nvSpPr>
        <p:spPr bwMode="auto">
          <a:xfrm>
            <a:off x="1043608" y="2537146"/>
            <a:ext cx="2153140" cy="648072"/>
          </a:xfrm>
          <a:prstGeom prst="wedgeRoundRectCallout">
            <a:avLst>
              <a:gd name="adj1" fmla="val 46485"/>
              <a:gd name="adj2" fmla="val 220041"/>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kumimoji="1" lang="ja-JP" altLang="en-US" dirty="0">
                <a:solidFill>
                  <a:schemeClr val="tx1"/>
                </a:solidFill>
                <a:latin typeface="Segoe" pitchFamily="34" charset="0"/>
              </a:rPr>
              <a:t>広島県は京都府と同水準だったが・・・</a:t>
            </a:r>
          </a:p>
        </p:txBody>
      </p:sp>
    </p:spTree>
    <p:extLst>
      <p:ext uri="{BB962C8B-B14F-4D97-AF65-F5344CB8AC3E}">
        <p14:creationId xmlns:p14="http://schemas.microsoft.com/office/powerpoint/2010/main" val="1162815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21784D-048A-49F5-B60C-439C5D260E82}"/>
              </a:ext>
            </a:extLst>
          </p:cNvPr>
          <p:cNvSpPr>
            <a:spLocks noGrp="1"/>
          </p:cNvSpPr>
          <p:nvPr>
            <p:ph type="title"/>
          </p:nvPr>
        </p:nvSpPr>
        <p:spPr>
          <a:xfrm>
            <a:off x="381000" y="230188"/>
            <a:ext cx="8382000" cy="553998"/>
          </a:xfrm>
        </p:spPr>
        <p:txBody>
          <a:bodyPr/>
          <a:lstStyle/>
          <a:p>
            <a:r>
              <a:rPr lang="ja-JP" altLang="en-US" dirty="0"/>
              <a:t>大学進学率の時系列推移（男性、県内）</a:t>
            </a:r>
          </a:p>
        </p:txBody>
      </p:sp>
      <p:pic>
        <p:nvPicPr>
          <p:cNvPr id="3" name="図 2">
            <a:extLst>
              <a:ext uri="{FF2B5EF4-FFF2-40B4-BE49-F238E27FC236}">
                <a16:creationId xmlns:a16="http://schemas.microsoft.com/office/drawing/2014/main" id="{47FE9354-05F4-45C1-8D04-4F95EA5C4B48}"/>
              </a:ext>
            </a:extLst>
          </p:cNvPr>
          <p:cNvPicPr>
            <a:picLocks noChangeAspect="1"/>
          </p:cNvPicPr>
          <p:nvPr/>
        </p:nvPicPr>
        <p:blipFill>
          <a:blip r:embed="rId3"/>
          <a:stretch>
            <a:fillRect/>
          </a:stretch>
        </p:blipFill>
        <p:spPr>
          <a:xfrm>
            <a:off x="0" y="700274"/>
            <a:ext cx="9144000" cy="5825070"/>
          </a:xfrm>
          <a:prstGeom prst="rect">
            <a:avLst/>
          </a:prstGeom>
        </p:spPr>
      </p:pic>
      <p:sp>
        <p:nvSpPr>
          <p:cNvPr id="9" name="吹き出し: 角を丸めた四角形 8">
            <a:extLst>
              <a:ext uri="{FF2B5EF4-FFF2-40B4-BE49-F238E27FC236}">
                <a16:creationId xmlns:a16="http://schemas.microsoft.com/office/drawing/2014/main" id="{24B3EA47-7803-40C1-8FB6-C2DFACE11720}"/>
              </a:ext>
            </a:extLst>
          </p:cNvPr>
          <p:cNvSpPr/>
          <p:nvPr/>
        </p:nvSpPr>
        <p:spPr bwMode="auto">
          <a:xfrm>
            <a:off x="7262866" y="5157192"/>
            <a:ext cx="1874147" cy="1008112"/>
          </a:xfrm>
          <a:prstGeom prst="wedgeRoundRectCallout">
            <a:avLst>
              <a:gd name="adj1" fmla="val -54220"/>
              <a:gd name="adj2" fmla="val -34795"/>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kumimoji="1" lang="ja-JP" altLang="en-US" dirty="0">
                <a:solidFill>
                  <a:schemeClr val="tx1"/>
                </a:solidFill>
                <a:latin typeface="Segoe" pitchFamily="34" charset="0"/>
              </a:rPr>
              <a:t>奈良県、鹿児島県、徳島県、山梨県が伸びない</a:t>
            </a:r>
          </a:p>
        </p:txBody>
      </p:sp>
      <p:sp>
        <p:nvSpPr>
          <p:cNvPr id="10" name="吹き出し: 角を丸めた四角形 9">
            <a:extLst>
              <a:ext uri="{FF2B5EF4-FFF2-40B4-BE49-F238E27FC236}">
                <a16:creationId xmlns:a16="http://schemas.microsoft.com/office/drawing/2014/main" id="{948A76ED-D4F0-40DF-97C3-9919F550FE22}"/>
              </a:ext>
            </a:extLst>
          </p:cNvPr>
          <p:cNvSpPr/>
          <p:nvPr/>
        </p:nvSpPr>
        <p:spPr bwMode="auto">
          <a:xfrm>
            <a:off x="3101395" y="3335810"/>
            <a:ext cx="1988859" cy="553998"/>
          </a:xfrm>
          <a:prstGeom prst="wedgeRoundRectCallout">
            <a:avLst>
              <a:gd name="adj1" fmla="val 42442"/>
              <a:gd name="adj2" fmla="val 147258"/>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kumimoji="1" lang="ja-JP" altLang="en-US" dirty="0">
                <a:solidFill>
                  <a:schemeClr val="tx1"/>
                </a:solidFill>
                <a:latin typeface="Segoe" pitchFamily="34" charset="0"/>
              </a:rPr>
              <a:t>北海道は県内は伸びている</a:t>
            </a:r>
          </a:p>
        </p:txBody>
      </p:sp>
      <p:sp>
        <p:nvSpPr>
          <p:cNvPr id="11" name="吹き出し: 角を丸めた四角形 10">
            <a:extLst>
              <a:ext uri="{FF2B5EF4-FFF2-40B4-BE49-F238E27FC236}">
                <a16:creationId xmlns:a16="http://schemas.microsoft.com/office/drawing/2014/main" id="{E1C65DC8-EF44-4ADE-8961-3593155D2D0C}"/>
              </a:ext>
            </a:extLst>
          </p:cNvPr>
          <p:cNvSpPr/>
          <p:nvPr/>
        </p:nvSpPr>
        <p:spPr bwMode="auto">
          <a:xfrm>
            <a:off x="5102627" y="2156571"/>
            <a:ext cx="2160240" cy="553998"/>
          </a:xfrm>
          <a:prstGeom prst="wedgeRoundRectCallout">
            <a:avLst>
              <a:gd name="adj1" fmla="val 24921"/>
              <a:gd name="adj2" fmla="val 508212"/>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dirty="0">
                <a:solidFill>
                  <a:schemeClr val="tx1"/>
                </a:solidFill>
                <a:latin typeface="Segoe" pitchFamily="34" charset="0"/>
              </a:rPr>
              <a:t>徳島県は県内男性だけ全国より低い</a:t>
            </a:r>
          </a:p>
        </p:txBody>
      </p:sp>
    </p:spTree>
    <p:extLst>
      <p:ext uri="{BB962C8B-B14F-4D97-AF65-F5344CB8AC3E}">
        <p14:creationId xmlns:p14="http://schemas.microsoft.com/office/powerpoint/2010/main" val="66630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21784D-048A-49F5-B60C-439C5D260E82}"/>
              </a:ext>
            </a:extLst>
          </p:cNvPr>
          <p:cNvSpPr>
            <a:spLocks noGrp="1"/>
          </p:cNvSpPr>
          <p:nvPr>
            <p:ph type="title"/>
          </p:nvPr>
        </p:nvSpPr>
        <p:spPr>
          <a:xfrm>
            <a:off x="381000" y="230188"/>
            <a:ext cx="8382000" cy="553998"/>
          </a:xfrm>
        </p:spPr>
        <p:txBody>
          <a:bodyPr/>
          <a:lstStyle/>
          <a:p>
            <a:r>
              <a:rPr lang="ja-JP" altLang="en-US" dirty="0"/>
              <a:t>大学進学率の時系列推移（男性、県外）</a:t>
            </a:r>
          </a:p>
        </p:txBody>
      </p:sp>
      <p:pic>
        <p:nvPicPr>
          <p:cNvPr id="4" name="図 3">
            <a:extLst>
              <a:ext uri="{FF2B5EF4-FFF2-40B4-BE49-F238E27FC236}">
                <a16:creationId xmlns:a16="http://schemas.microsoft.com/office/drawing/2014/main" id="{F9752F19-15AF-4326-981E-B117B59009ED}"/>
              </a:ext>
            </a:extLst>
          </p:cNvPr>
          <p:cNvPicPr>
            <a:picLocks noChangeAspect="1"/>
          </p:cNvPicPr>
          <p:nvPr/>
        </p:nvPicPr>
        <p:blipFill>
          <a:blip r:embed="rId3"/>
          <a:stretch>
            <a:fillRect/>
          </a:stretch>
        </p:blipFill>
        <p:spPr>
          <a:xfrm>
            <a:off x="0" y="700274"/>
            <a:ext cx="9144000" cy="5825070"/>
          </a:xfrm>
          <a:prstGeom prst="rect">
            <a:avLst/>
          </a:prstGeom>
        </p:spPr>
      </p:pic>
      <p:sp>
        <p:nvSpPr>
          <p:cNvPr id="8" name="吹き出し: 角を丸めた四角形 7">
            <a:extLst>
              <a:ext uri="{FF2B5EF4-FFF2-40B4-BE49-F238E27FC236}">
                <a16:creationId xmlns:a16="http://schemas.microsoft.com/office/drawing/2014/main" id="{86E9977F-3418-4202-9D22-77D78A20558D}"/>
              </a:ext>
            </a:extLst>
          </p:cNvPr>
          <p:cNvSpPr/>
          <p:nvPr/>
        </p:nvSpPr>
        <p:spPr bwMode="auto">
          <a:xfrm>
            <a:off x="7164288" y="5301208"/>
            <a:ext cx="1872208" cy="936104"/>
          </a:xfrm>
          <a:prstGeom prst="wedgeRoundRectCallout">
            <a:avLst>
              <a:gd name="adj1" fmla="val -49895"/>
              <a:gd name="adj2" fmla="val -120462"/>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kumimoji="1" lang="ja-JP" altLang="en-US" dirty="0">
                <a:solidFill>
                  <a:schemeClr val="tx1"/>
                </a:solidFill>
                <a:latin typeface="Segoe" pitchFamily="34" charset="0"/>
              </a:rPr>
              <a:t>北海道、鹿児島県、広島県、徳島県が伸びない</a:t>
            </a:r>
          </a:p>
        </p:txBody>
      </p:sp>
      <p:sp>
        <p:nvSpPr>
          <p:cNvPr id="9" name="吹き出し: 角を丸めた四角形 8">
            <a:extLst>
              <a:ext uri="{FF2B5EF4-FFF2-40B4-BE49-F238E27FC236}">
                <a16:creationId xmlns:a16="http://schemas.microsoft.com/office/drawing/2014/main" id="{80E73F14-EE6C-4587-8072-75F98A9430C3}"/>
              </a:ext>
            </a:extLst>
          </p:cNvPr>
          <p:cNvSpPr/>
          <p:nvPr/>
        </p:nvSpPr>
        <p:spPr bwMode="auto">
          <a:xfrm>
            <a:off x="2267744" y="2276872"/>
            <a:ext cx="3096344" cy="792088"/>
          </a:xfrm>
          <a:prstGeom prst="wedgeRoundRectCallout">
            <a:avLst>
              <a:gd name="adj1" fmla="val 40526"/>
              <a:gd name="adj2" fmla="val 88980"/>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dirty="0">
                <a:solidFill>
                  <a:schemeClr val="tx1"/>
                </a:solidFill>
                <a:latin typeface="Segoe" pitchFamily="34" charset="0"/>
              </a:rPr>
              <a:t>県外は奈良県、山梨県が</a:t>
            </a:r>
            <a:br>
              <a:rPr kumimoji="1" lang="en-US" altLang="ja-JP" dirty="0">
                <a:solidFill>
                  <a:schemeClr val="tx1"/>
                </a:solidFill>
                <a:latin typeface="Segoe" pitchFamily="34" charset="0"/>
              </a:rPr>
            </a:br>
            <a:r>
              <a:rPr kumimoji="1" lang="ja-JP" altLang="en-US" dirty="0">
                <a:solidFill>
                  <a:schemeClr val="tx1"/>
                </a:solidFill>
                <a:latin typeface="Segoe" pitchFamily="34" charset="0"/>
              </a:rPr>
              <a:t>高い水準</a:t>
            </a:r>
            <a:r>
              <a:rPr kumimoji="1" lang="en-US" altLang="ja-JP" dirty="0">
                <a:solidFill>
                  <a:schemeClr val="tx1"/>
                </a:solidFill>
                <a:latin typeface="Segoe" pitchFamily="34" charset="0"/>
              </a:rPr>
              <a:t>+</a:t>
            </a:r>
            <a:r>
              <a:rPr kumimoji="1" lang="ja-JP" altLang="en-US" dirty="0">
                <a:solidFill>
                  <a:schemeClr val="tx1"/>
                </a:solidFill>
                <a:latin typeface="Segoe" pitchFamily="34" charset="0"/>
              </a:rPr>
              <a:t>伸びつづけている</a:t>
            </a:r>
          </a:p>
        </p:txBody>
      </p:sp>
    </p:spTree>
    <p:extLst>
      <p:ext uri="{BB962C8B-B14F-4D97-AF65-F5344CB8AC3E}">
        <p14:creationId xmlns:p14="http://schemas.microsoft.com/office/powerpoint/2010/main" val="476944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21784D-048A-49F5-B60C-439C5D260E82}"/>
              </a:ext>
            </a:extLst>
          </p:cNvPr>
          <p:cNvSpPr>
            <a:spLocks noGrp="1"/>
          </p:cNvSpPr>
          <p:nvPr>
            <p:ph type="title"/>
          </p:nvPr>
        </p:nvSpPr>
        <p:spPr>
          <a:xfrm>
            <a:off x="381000" y="230188"/>
            <a:ext cx="8382000" cy="553998"/>
          </a:xfrm>
        </p:spPr>
        <p:txBody>
          <a:bodyPr/>
          <a:lstStyle/>
          <a:p>
            <a:r>
              <a:rPr lang="ja-JP" altLang="en-US" dirty="0"/>
              <a:t>大学進学率の時系列推移（女性、県内）</a:t>
            </a:r>
          </a:p>
        </p:txBody>
      </p:sp>
      <p:pic>
        <p:nvPicPr>
          <p:cNvPr id="3" name="図 2">
            <a:extLst>
              <a:ext uri="{FF2B5EF4-FFF2-40B4-BE49-F238E27FC236}">
                <a16:creationId xmlns:a16="http://schemas.microsoft.com/office/drawing/2014/main" id="{9A20F035-8239-4BC5-9267-3F63DD97EF10}"/>
              </a:ext>
            </a:extLst>
          </p:cNvPr>
          <p:cNvPicPr>
            <a:picLocks noChangeAspect="1"/>
          </p:cNvPicPr>
          <p:nvPr/>
        </p:nvPicPr>
        <p:blipFill>
          <a:blip r:embed="rId3"/>
          <a:stretch>
            <a:fillRect/>
          </a:stretch>
        </p:blipFill>
        <p:spPr>
          <a:xfrm>
            <a:off x="0" y="688188"/>
            <a:ext cx="9144000" cy="5837156"/>
          </a:xfrm>
          <a:prstGeom prst="rect">
            <a:avLst/>
          </a:prstGeom>
        </p:spPr>
      </p:pic>
      <p:sp>
        <p:nvSpPr>
          <p:cNvPr id="9" name="吹き出し: 角を丸めた四角形 8">
            <a:extLst>
              <a:ext uri="{FF2B5EF4-FFF2-40B4-BE49-F238E27FC236}">
                <a16:creationId xmlns:a16="http://schemas.microsoft.com/office/drawing/2014/main" id="{2F66E1DB-3C0D-4A86-8AFA-24E665D8A136}"/>
              </a:ext>
            </a:extLst>
          </p:cNvPr>
          <p:cNvSpPr/>
          <p:nvPr/>
        </p:nvSpPr>
        <p:spPr bwMode="auto">
          <a:xfrm>
            <a:off x="7261649" y="5157192"/>
            <a:ext cx="1835696" cy="1152128"/>
          </a:xfrm>
          <a:prstGeom prst="wedgeRoundRectCallout">
            <a:avLst>
              <a:gd name="adj1" fmla="val -54761"/>
              <a:gd name="adj2" fmla="val -31817"/>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kumimoji="1" lang="ja-JP" altLang="en-US" dirty="0">
                <a:solidFill>
                  <a:schemeClr val="tx1"/>
                </a:solidFill>
                <a:latin typeface="Segoe" pitchFamily="34" charset="0"/>
              </a:rPr>
              <a:t>奈良県、鹿児島県、山梨県は</a:t>
            </a:r>
            <a:br>
              <a:rPr kumimoji="1" lang="en-US" altLang="ja-JP" dirty="0">
                <a:solidFill>
                  <a:schemeClr val="tx1"/>
                </a:solidFill>
                <a:latin typeface="Segoe" pitchFamily="34" charset="0"/>
              </a:rPr>
            </a:br>
            <a:r>
              <a:rPr kumimoji="1" lang="ja-JP" altLang="en-US" dirty="0">
                <a:solidFill>
                  <a:schemeClr val="tx1"/>
                </a:solidFill>
                <a:latin typeface="Segoe" pitchFamily="34" charset="0"/>
              </a:rPr>
              <a:t>女性も県内が伸びない</a:t>
            </a:r>
          </a:p>
        </p:txBody>
      </p:sp>
      <p:sp>
        <p:nvSpPr>
          <p:cNvPr id="10" name="吹き出し: 角を丸めた四角形 9">
            <a:extLst>
              <a:ext uri="{FF2B5EF4-FFF2-40B4-BE49-F238E27FC236}">
                <a16:creationId xmlns:a16="http://schemas.microsoft.com/office/drawing/2014/main" id="{D01E2135-9B2B-4D2C-8580-3E6724BFF79B}"/>
              </a:ext>
            </a:extLst>
          </p:cNvPr>
          <p:cNvSpPr/>
          <p:nvPr/>
        </p:nvSpPr>
        <p:spPr bwMode="auto">
          <a:xfrm>
            <a:off x="2339752" y="3295766"/>
            <a:ext cx="2664295" cy="846098"/>
          </a:xfrm>
          <a:prstGeom prst="wedgeRoundRectCallout">
            <a:avLst>
              <a:gd name="adj1" fmla="val 64355"/>
              <a:gd name="adj2" fmla="val 155781"/>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dirty="0">
                <a:solidFill>
                  <a:schemeClr val="tx1"/>
                </a:solidFill>
                <a:latin typeface="Segoe" pitchFamily="34" charset="0"/>
              </a:rPr>
              <a:t>北海道は女性も県内が上昇しているが、男性の</a:t>
            </a:r>
            <a:r>
              <a:rPr kumimoji="1" lang="en-US" altLang="ja-JP" dirty="0">
                <a:solidFill>
                  <a:schemeClr val="tx1"/>
                </a:solidFill>
                <a:latin typeface="Segoe" pitchFamily="34" charset="0"/>
              </a:rPr>
              <a:t>32.2%</a:t>
            </a:r>
            <a:r>
              <a:rPr kumimoji="1" lang="ja-JP" altLang="en-US" dirty="0" err="1">
                <a:solidFill>
                  <a:schemeClr val="tx1"/>
                </a:solidFill>
                <a:latin typeface="Segoe" pitchFamily="34" charset="0"/>
              </a:rPr>
              <a:t>には</a:t>
            </a:r>
            <a:r>
              <a:rPr kumimoji="1" lang="ja-JP" altLang="en-US" dirty="0">
                <a:solidFill>
                  <a:schemeClr val="tx1"/>
                </a:solidFill>
                <a:latin typeface="Segoe" pitchFamily="34" charset="0"/>
              </a:rPr>
              <a:t>追いつかない</a:t>
            </a:r>
          </a:p>
        </p:txBody>
      </p:sp>
      <p:sp>
        <p:nvSpPr>
          <p:cNvPr id="11" name="吹き出し: 角を丸めた四角形 10">
            <a:extLst>
              <a:ext uri="{FF2B5EF4-FFF2-40B4-BE49-F238E27FC236}">
                <a16:creationId xmlns:a16="http://schemas.microsoft.com/office/drawing/2014/main" id="{65510547-C7F7-4567-8C2D-AE9BB309773A}"/>
              </a:ext>
            </a:extLst>
          </p:cNvPr>
          <p:cNvSpPr/>
          <p:nvPr/>
        </p:nvSpPr>
        <p:spPr bwMode="auto">
          <a:xfrm>
            <a:off x="4067944" y="2293088"/>
            <a:ext cx="2304256" cy="846098"/>
          </a:xfrm>
          <a:prstGeom prst="wedgeRoundRectCallout">
            <a:avLst>
              <a:gd name="adj1" fmla="val 33341"/>
              <a:gd name="adj2" fmla="val 85536"/>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kumimoji="1" lang="ja-JP" altLang="en-US" dirty="0">
                <a:solidFill>
                  <a:schemeClr val="tx1"/>
                </a:solidFill>
                <a:latin typeface="Segoe" pitchFamily="34" charset="0"/>
              </a:rPr>
              <a:t>東京都の女性は</a:t>
            </a:r>
            <a:br>
              <a:rPr kumimoji="1" lang="en-US" altLang="ja-JP" dirty="0">
                <a:solidFill>
                  <a:schemeClr val="tx1"/>
                </a:solidFill>
                <a:latin typeface="Segoe" pitchFamily="34" charset="0"/>
              </a:rPr>
            </a:br>
            <a:r>
              <a:rPr kumimoji="1" lang="ja-JP" altLang="en-US" dirty="0">
                <a:solidFill>
                  <a:schemeClr val="tx1"/>
                </a:solidFill>
                <a:latin typeface="Segoe" pitchFamily="34" charset="0"/>
              </a:rPr>
              <a:t>大きく伸びている</a:t>
            </a:r>
          </a:p>
        </p:txBody>
      </p:sp>
    </p:spTree>
    <p:extLst>
      <p:ext uri="{BB962C8B-B14F-4D97-AF65-F5344CB8AC3E}">
        <p14:creationId xmlns:p14="http://schemas.microsoft.com/office/powerpoint/2010/main" val="2885955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9714E8-B3D9-47A9-9931-74091934D816}"/>
              </a:ext>
            </a:extLst>
          </p:cNvPr>
          <p:cNvSpPr>
            <a:spLocks noGrp="1"/>
          </p:cNvSpPr>
          <p:nvPr>
            <p:ph type="title"/>
          </p:nvPr>
        </p:nvSpPr>
        <p:spPr/>
        <p:txBody>
          <a:bodyPr/>
          <a:lstStyle/>
          <a:p>
            <a:r>
              <a:rPr kumimoji="1" lang="ja-JP" altLang="en-US" dirty="0"/>
              <a:t>大学進学率の地域差</a:t>
            </a:r>
          </a:p>
        </p:txBody>
      </p:sp>
      <p:graphicFrame>
        <p:nvGraphicFramePr>
          <p:cNvPr id="3" name="表 2">
            <a:extLst>
              <a:ext uri="{FF2B5EF4-FFF2-40B4-BE49-F238E27FC236}">
                <a16:creationId xmlns:a16="http://schemas.microsoft.com/office/drawing/2014/main" id="{C40BDEF2-E75F-40B8-A78A-60D9BCAB59D6}"/>
              </a:ext>
            </a:extLst>
          </p:cNvPr>
          <p:cNvGraphicFramePr>
            <a:graphicFrameLocks noGrp="1"/>
          </p:cNvGraphicFramePr>
          <p:nvPr>
            <p:extLst>
              <p:ext uri="{D42A27DB-BD31-4B8C-83A1-F6EECF244321}">
                <p14:modId xmlns:p14="http://schemas.microsoft.com/office/powerpoint/2010/main" val="2592891978"/>
              </p:ext>
            </p:extLst>
          </p:nvPr>
        </p:nvGraphicFramePr>
        <p:xfrm>
          <a:off x="381000" y="975320"/>
          <a:ext cx="4176464" cy="5334000"/>
        </p:xfrm>
        <a:graphic>
          <a:graphicData uri="http://schemas.openxmlformats.org/drawingml/2006/table">
            <a:tbl>
              <a:tblPr firstRow="1">
                <a:tableStyleId>{21E4AEA4-8DFA-4A89-87EB-49C32662AFE0}</a:tableStyleId>
              </a:tblPr>
              <a:tblGrid>
                <a:gridCol w="990862">
                  <a:extLst>
                    <a:ext uri="{9D8B030D-6E8A-4147-A177-3AD203B41FA5}">
                      <a16:colId xmlns:a16="http://schemas.microsoft.com/office/drawing/2014/main" val="1846818346"/>
                    </a:ext>
                  </a:extLst>
                </a:gridCol>
                <a:gridCol w="758060">
                  <a:extLst>
                    <a:ext uri="{9D8B030D-6E8A-4147-A177-3AD203B41FA5}">
                      <a16:colId xmlns:a16="http://schemas.microsoft.com/office/drawing/2014/main" val="989701425"/>
                    </a:ext>
                  </a:extLst>
                </a:gridCol>
                <a:gridCol w="758060">
                  <a:extLst>
                    <a:ext uri="{9D8B030D-6E8A-4147-A177-3AD203B41FA5}">
                      <a16:colId xmlns:a16="http://schemas.microsoft.com/office/drawing/2014/main" val="108167995"/>
                    </a:ext>
                  </a:extLst>
                </a:gridCol>
                <a:gridCol w="758060">
                  <a:extLst>
                    <a:ext uri="{9D8B030D-6E8A-4147-A177-3AD203B41FA5}">
                      <a16:colId xmlns:a16="http://schemas.microsoft.com/office/drawing/2014/main" val="3783647883"/>
                    </a:ext>
                  </a:extLst>
                </a:gridCol>
                <a:gridCol w="911422">
                  <a:extLst>
                    <a:ext uri="{9D8B030D-6E8A-4147-A177-3AD203B41FA5}">
                      <a16:colId xmlns:a16="http://schemas.microsoft.com/office/drawing/2014/main" val="812807115"/>
                    </a:ext>
                  </a:extLst>
                </a:gridCol>
              </a:tblGrid>
              <a:tr h="71917">
                <a:tc>
                  <a:txBody>
                    <a:bodyPr/>
                    <a:lstStyle/>
                    <a:p>
                      <a:pPr algn="ctr" fontAlgn="ctr"/>
                      <a:r>
                        <a:rPr lang="ja-JP" altLang="en-US" sz="1400" u="none" strike="noStrike">
                          <a:effectLst/>
                        </a:rPr>
                        <a:t>　</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ctr" fontAlgn="ctr"/>
                      <a:r>
                        <a:rPr lang="ja-JP" altLang="en-US" sz="1400" u="none" strike="noStrike">
                          <a:effectLst/>
                        </a:rPr>
                        <a:t>男女計</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ctr" fontAlgn="ctr"/>
                      <a:r>
                        <a:rPr lang="ja-JP" altLang="en-US" sz="1400" u="none" strike="noStrike">
                          <a:effectLst/>
                        </a:rPr>
                        <a:t>男性</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ctr" fontAlgn="ctr"/>
                      <a:r>
                        <a:rPr lang="ja-JP" altLang="en-US" sz="1400" u="none" strike="noStrike">
                          <a:effectLst/>
                        </a:rPr>
                        <a:t>女性</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ctr" fontAlgn="ctr"/>
                      <a:r>
                        <a:rPr lang="ja-JP" altLang="en-US" sz="1400" u="none" strike="noStrike" dirty="0">
                          <a:effectLst/>
                        </a:rPr>
                        <a:t>男性</a:t>
                      </a:r>
                      <a:r>
                        <a:rPr lang="en-US" altLang="ja-JP" sz="1400" u="none" strike="noStrike" dirty="0">
                          <a:effectLst/>
                        </a:rPr>
                        <a:t>/</a:t>
                      </a:r>
                      <a:r>
                        <a:rPr lang="ja-JP" altLang="en-US" sz="1400" u="none" strike="noStrike" dirty="0">
                          <a:effectLst/>
                        </a:rPr>
                        <a:t>女性</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1536739935"/>
                  </a:ext>
                </a:extLst>
              </a:tr>
              <a:tr h="36776">
                <a:tc>
                  <a:txBody>
                    <a:bodyPr/>
                    <a:lstStyle/>
                    <a:p>
                      <a:pPr algn="l" fontAlgn="ctr"/>
                      <a:r>
                        <a:rPr lang="ja-JP" altLang="en-US" sz="1400" u="none" strike="noStrike" dirty="0">
                          <a:effectLst/>
                        </a:rPr>
                        <a:t>合計</a:t>
                      </a:r>
                      <a:endParaRPr lang="ja-JP" altLang="en-US" sz="14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dirty="0">
                          <a:solidFill>
                            <a:srgbClr val="FF0000"/>
                          </a:solidFill>
                          <a:effectLst/>
                        </a:rPr>
                        <a:t>52.0%</a:t>
                      </a:r>
                      <a:endParaRPr lang="en-US" altLang="ja-JP" sz="14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55.6%</a:t>
                      </a:r>
                      <a:endPar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48.2%</a:t>
                      </a:r>
                      <a:endPar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1.15</a:t>
                      </a:r>
                      <a:endParaRPr lang="en-US" altLang="ja-JP" sz="14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3534054264"/>
                  </a:ext>
                </a:extLst>
              </a:tr>
              <a:tr h="36776">
                <a:tc>
                  <a:txBody>
                    <a:bodyPr/>
                    <a:lstStyle/>
                    <a:p>
                      <a:pPr algn="l" fontAlgn="ctr"/>
                      <a:r>
                        <a:rPr lang="ja-JP" altLang="en-US" sz="1400" u="none" strike="noStrike" dirty="0">
                          <a:effectLst/>
                        </a:rPr>
                        <a:t>北海道</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42.8%</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48.7%</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36.6%</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1.33</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24200648"/>
                  </a:ext>
                </a:extLst>
              </a:tr>
              <a:tr h="36776">
                <a:tc>
                  <a:txBody>
                    <a:bodyPr/>
                    <a:lstStyle/>
                    <a:p>
                      <a:pPr algn="l" fontAlgn="ctr"/>
                      <a:r>
                        <a:rPr lang="ja-JP" altLang="en-US" sz="1400" u="none" strike="noStrike" dirty="0">
                          <a:effectLst/>
                        </a:rPr>
                        <a:t>青森県</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37.2%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39.2%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35.1%</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1.12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1291698523"/>
                  </a:ext>
                </a:extLst>
              </a:tr>
              <a:tr h="36776">
                <a:tc>
                  <a:txBody>
                    <a:bodyPr/>
                    <a:lstStyle/>
                    <a:p>
                      <a:pPr algn="l" fontAlgn="ctr"/>
                      <a:r>
                        <a:rPr lang="ja-JP" altLang="en-US" sz="1400" u="none" strike="noStrike" dirty="0">
                          <a:effectLst/>
                        </a:rPr>
                        <a:t>岩手県</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37.3%</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38.8%</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35.7%</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1.09</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586240897"/>
                  </a:ext>
                </a:extLst>
              </a:tr>
              <a:tr h="36776">
                <a:tc>
                  <a:txBody>
                    <a:bodyPr/>
                    <a:lstStyle/>
                    <a:p>
                      <a:pPr algn="l" fontAlgn="ctr"/>
                      <a:r>
                        <a:rPr lang="ja-JP" altLang="en-US" sz="1400" u="none" strike="noStrike" dirty="0">
                          <a:effectLst/>
                        </a:rPr>
                        <a:t>宮城県</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46.6%</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49.1%</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43.9%</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1.12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2057993949"/>
                  </a:ext>
                </a:extLst>
              </a:tr>
              <a:tr h="36776">
                <a:tc>
                  <a:txBody>
                    <a:bodyPr/>
                    <a:lstStyle/>
                    <a:p>
                      <a:pPr algn="l" fontAlgn="ctr"/>
                      <a:r>
                        <a:rPr lang="ja-JP" altLang="en-US" sz="1400" u="none" strike="noStrike" dirty="0">
                          <a:effectLst/>
                        </a:rPr>
                        <a:t>秋田県</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37.6%</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40.0%</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35.0%</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1.14</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2390121965"/>
                  </a:ext>
                </a:extLst>
              </a:tr>
              <a:tr h="36776">
                <a:tc>
                  <a:txBody>
                    <a:bodyPr/>
                    <a:lstStyle/>
                    <a:p>
                      <a:pPr algn="l" fontAlgn="ctr"/>
                      <a:r>
                        <a:rPr lang="ja-JP" altLang="en-US" sz="1400" u="none" strike="noStrike" dirty="0">
                          <a:effectLst/>
                        </a:rPr>
                        <a:t>山形県</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38.6%</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40.7%</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36.5%</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1.11</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3597621174"/>
                  </a:ext>
                </a:extLst>
              </a:tr>
              <a:tr h="36776">
                <a:tc>
                  <a:txBody>
                    <a:bodyPr/>
                    <a:lstStyle/>
                    <a:p>
                      <a:pPr algn="l" fontAlgn="ctr"/>
                      <a:r>
                        <a:rPr lang="ja-JP" altLang="en-US" sz="1400" u="none" strike="noStrike" dirty="0">
                          <a:effectLst/>
                        </a:rPr>
                        <a:t>福島県</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39.5%</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43.1%</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35.7%</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1.21</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2205357089"/>
                  </a:ext>
                </a:extLst>
              </a:tr>
              <a:tr h="36776">
                <a:tc>
                  <a:txBody>
                    <a:bodyPr/>
                    <a:lstStyle/>
                    <a:p>
                      <a:pPr algn="l" fontAlgn="ctr"/>
                      <a:r>
                        <a:rPr lang="ja-JP" altLang="en-US" sz="1400" u="none" strike="noStrike" dirty="0">
                          <a:effectLst/>
                        </a:rPr>
                        <a:t>茨城県</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51.3%</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54.9%</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47.6%</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1.15</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2324998333"/>
                  </a:ext>
                </a:extLst>
              </a:tr>
              <a:tr h="36776">
                <a:tc>
                  <a:txBody>
                    <a:bodyPr/>
                    <a:lstStyle/>
                    <a:p>
                      <a:pPr algn="l" fontAlgn="ctr"/>
                      <a:r>
                        <a:rPr lang="ja-JP" altLang="en-US" sz="1400" u="none" strike="noStrike" dirty="0">
                          <a:effectLst/>
                        </a:rPr>
                        <a:t>栃木県</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48.4%</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52.0%</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44.8%</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1.16</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1345820629"/>
                  </a:ext>
                </a:extLst>
              </a:tr>
              <a:tr h="36776">
                <a:tc>
                  <a:txBody>
                    <a:bodyPr/>
                    <a:lstStyle/>
                    <a:p>
                      <a:pPr algn="l" fontAlgn="ctr"/>
                      <a:r>
                        <a:rPr lang="ja-JP" altLang="en-US" sz="1400" u="none" strike="noStrike" dirty="0">
                          <a:effectLst/>
                        </a:rPr>
                        <a:t>群馬県</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47.0%</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49.8%</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44.2%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1.13</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4234942526"/>
                  </a:ext>
                </a:extLst>
              </a:tr>
              <a:tr h="36776">
                <a:tc>
                  <a:txBody>
                    <a:bodyPr/>
                    <a:lstStyle/>
                    <a:p>
                      <a:pPr algn="l" fontAlgn="ctr"/>
                      <a:r>
                        <a:rPr lang="ja-JP" altLang="en-US" sz="1400" u="none" strike="noStrike" dirty="0">
                          <a:effectLst/>
                        </a:rPr>
                        <a:t>埼玉県</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51.4%</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57.0%</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45.3%</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1.26</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4151081986"/>
                  </a:ext>
                </a:extLst>
              </a:tr>
              <a:tr h="36776">
                <a:tc>
                  <a:txBody>
                    <a:bodyPr/>
                    <a:lstStyle/>
                    <a:p>
                      <a:pPr algn="l" fontAlgn="ctr"/>
                      <a:r>
                        <a:rPr lang="ja-JP" altLang="en-US" sz="1400" u="none" strike="noStrike" dirty="0">
                          <a:effectLst/>
                        </a:rPr>
                        <a:t>千葉県</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53.2%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58.3%</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47.8%</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1.22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1684062381"/>
                  </a:ext>
                </a:extLst>
              </a:tr>
              <a:tr h="36776">
                <a:tc>
                  <a:txBody>
                    <a:bodyPr/>
                    <a:lstStyle/>
                    <a:p>
                      <a:pPr algn="l" fontAlgn="ctr"/>
                      <a:r>
                        <a:rPr lang="ja-JP" altLang="en-US" sz="1400" u="none" strike="noStrike" dirty="0">
                          <a:effectLst/>
                        </a:rPr>
                        <a:t>東京都</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72.7%</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dirty="0">
                          <a:effectLst/>
                        </a:rPr>
                        <a:t>73.6%</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solidFill>
                      <a:srgbClr val="FF0000"/>
                    </a:solidFill>
                  </a:tcPr>
                </a:tc>
                <a:tc>
                  <a:txBody>
                    <a:bodyPr/>
                    <a:lstStyle/>
                    <a:p>
                      <a:pPr algn="r" fontAlgn="ctr"/>
                      <a:r>
                        <a:rPr lang="en-US" altLang="ja-JP" sz="1400" u="none" strike="noStrike">
                          <a:effectLst/>
                        </a:rPr>
                        <a:t>71.7%</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1.03</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1419080292"/>
                  </a:ext>
                </a:extLst>
              </a:tr>
              <a:tr h="36776">
                <a:tc>
                  <a:txBody>
                    <a:bodyPr/>
                    <a:lstStyle/>
                    <a:p>
                      <a:pPr algn="l" fontAlgn="ctr"/>
                      <a:r>
                        <a:rPr lang="ja-JP" altLang="en-US" sz="1400" u="none" strike="noStrike" dirty="0">
                          <a:effectLst/>
                        </a:rPr>
                        <a:t>神奈川県</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54.4%</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58.4%</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50.0%</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1.17</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50325991"/>
                  </a:ext>
                </a:extLst>
              </a:tr>
              <a:tr h="36776">
                <a:tc>
                  <a:txBody>
                    <a:bodyPr/>
                    <a:lstStyle/>
                    <a:p>
                      <a:pPr algn="l" fontAlgn="ctr"/>
                      <a:r>
                        <a:rPr lang="ja-JP" altLang="en-US" sz="1400" u="none" strike="noStrike" dirty="0">
                          <a:effectLst/>
                        </a:rPr>
                        <a:t>新潟県</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42.3%</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45.4%</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39.2%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1.16</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816284734"/>
                  </a:ext>
                </a:extLst>
              </a:tr>
              <a:tr h="36776">
                <a:tc>
                  <a:txBody>
                    <a:bodyPr/>
                    <a:lstStyle/>
                    <a:p>
                      <a:pPr algn="l" fontAlgn="ctr"/>
                      <a:r>
                        <a:rPr lang="ja-JP" altLang="en-US" sz="1400" u="none" strike="noStrike" dirty="0">
                          <a:effectLst/>
                        </a:rPr>
                        <a:t>富山県</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44.8%</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48.2%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41.2%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1.17</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768748151"/>
                  </a:ext>
                </a:extLst>
              </a:tr>
              <a:tr h="36776">
                <a:tc>
                  <a:txBody>
                    <a:bodyPr/>
                    <a:lstStyle/>
                    <a:p>
                      <a:pPr algn="l" fontAlgn="ctr"/>
                      <a:r>
                        <a:rPr lang="ja-JP" altLang="en-US" sz="1400" u="none" strike="noStrike" dirty="0">
                          <a:effectLst/>
                        </a:rPr>
                        <a:t>石川県</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49.2%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52.4%</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45.8%</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1.14</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2830596577"/>
                  </a:ext>
                </a:extLst>
              </a:tr>
              <a:tr h="36776">
                <a:tc>
                  <a:txBody>
                    <a:bodyPr/>
                    <a:lstStyle/>
                    <a:p>
                      <a:pPr algn="l" fontAlgn="ctr"/>
                      <a:r>
                        <a:rPr lang="ja-JP" altLang="en-US" sz="1400" u="none" strike="noStrike" dirty="0">
                          <a:effectLst/>
                        </a:rPr>
                        <a:t>福井県</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47.8%</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51.8%</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43.7%</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1.19</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192601594"/>
                  </a:ext>
                </a:extLst>
              </a:tr>
              <a:tr h="36776">
                <a:tc>
                  <a:txBody>
                    <a:bodyPr/>
                    <a:lstStyle/>
                    <a:p>
                      <a:pPr algn="l" fontAlgn="ctr"/>
                      <a:r>
                        <a:rPr lang="ja-JP" altLang="en-US" sz="1400" u="none" strike="noStrike" dirty="0">
                          <a:effectLst/>
                        </a:rPr>
                        <a:t>山梨県</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56.4%</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63.4%</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48.7%</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1.30</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3716417782"/>
                  </a:ext>
                </a:extLst>
              </a:tr>
              <a:tr h="36776">
                <a:tc>
                  <a:txBody>
                    <a:bodyPr/>
                    <a:lstStyle/>
                    <a:p>
                      <a:pPr algn="l" fontAlgn="ctr"/>
                      <a:r>
                        <a:rPr lang="ja-JP" altLang="en-US" sz="1400" u="none" strike="noStrike" dirty="0">
                          <a:effectLst/>
                        </a:rPr>
                        <a:t>長野県</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43.5%</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48.6%</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38.1%</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1.27</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1757761928"/>
                  </a:ext>
                </a:extLst>
              </a:tr>
              <a:tr h="36776">
                <a:tc>
                  <a:txBody>
                    <a:bodyPr/>
                    <a:lstStyle/>
                    <a:p>
                      <a:pPr algn="l" fontAlgn="ctr"/>
                      <a:r>
                        <a:rPr lang="ja-JP" altLang="en-US" sz="1400" u="none" strike="noStrike" dirty="0">
                          <a:effectLst/>
                        </a:rPr>
                        <a:t>岐阜県</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45.2%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48.5%</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41.7%</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1.16</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1090105020"/>
                  </a:ext>
                </a:extLst>
              </a:tr>
              <a:tr h="36776">
                <a:tc>
                  <a:txBody>
                    <a:bodyPr/>
                    <a:lstStyle/>
                    <a:p>
                      <a:pPr algn="l" fontAlgn="ctr"/>
                      <a:r>
                        <a:rPr lang="ja-JP" altLang="en-US" sz="1400" u="none" strike="noStrike" dirty="0">
                          <a:effectLst/>
                        </a:rPr>
                        <a:t>静岡県</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47.7%</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52.1%</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43.2%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1.21</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3371863022"/>
                  </a:ext>
                </a:extLst>
              </a:tr>
              <a:tr h="36776">
                <a:tc>
                  <a:txBody>
                    <a:bodyPr/>
                    <a:lstStyle/>
                    <a:p>
                      <a:pPr algn="l" fontAlgn="ctr"/>
                      <a:r>
                        <a:rPr lang="ja-JP" altLang="en-US" sz="1400" u="none" strike="noStrike" dirty="0">
                          <a:effectLst/>
                        </a:rPr>
                        <a:t>愛知県</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52.4%</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55.4%</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49.2%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dirty="0">
                          <a:effectLst/>
                        </a:rPr>
                        <a:t>1.13</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2452539651"/>
                  </a:ext>
                </a:extLst>
              </a:tr>
            </a:tbl>
          </a:graphicData>
        </a:graphic>
      </p:graphicFrame>
      <p:graphicFrame>
        <p:nvGraphicFramePr>
          <p:cNvPr id="11" name="表 10">
            <a:extLst>
              <a:ext uri="{FF2B5EF4-FFF2-40B4-BE49-F238E27FC236}">
                <a16:creationId xmlns:a16="http://schemas.microsoft.com/office/drawing/2014/main" id="{89606D60-E036-42BE-8C7B-59CA428BCD31}"/>
              </a:ext>
            </a:extLst>
          </p:cNvPr>
          <p:cNvGraphicFramePr>
            <a:graphicFrameLocks noGrp="1"/>
          </p:cNvGraphicFramePr>
          <p:nvPr>
            <p:extLst>
              <p:ext uri="{D42A27DB-BD31-4B8C-83A1-F6EECF244321}">
                <p14:modId xmlns:p14="http://schemas.microsoft.com/office/powerpoint/2010/main" val="3920858630"/>
              </p:ext>
            </p:extLst>
          </p:nvPr>
        </p:nvGraphicFramePr>
        <p:xfrm>
          <a:off x="4716016" y="975320"/>
          <a:ext cx="4176464" cy="5334000"/>
        </p:xfrm>
        <a:graphic>
          <a:graphicData uri="http://schemas.openxmlformats.org/drawingml/2006/table">
            <a:tbl>
              <a:tblPr firstRow="1">
                <a:tableStyleId>{21E4AEA4-8DFA-4A89-87EB-49C32662AFE0}</a:tableStyleId>
              </a:tblPr>
              <a:tblGrid>
                <a:gridCol w="990862">
                  <a:extLst>
                    <a:ext uri="{9D8B030D-6E8A-4147-A177-3AD203B41FA5}">
                      <a16:colId xmlns:a16="http://schemas.microsoft.com/office/drawing/2014/main" val="1846818346"/>
                    </a:ext>
                  </a:extLst>
                </a:gridCol>
                <a:gridCol w="758060">
                  <a:extLst>
                    <a:ext uri="{9D8B030D-6E8A-4147-A177-3AD203B41FA5}">
                      <a16:colId xmlns:a16="http://schemas.microsoft.com/office/drawing/2014/main" val="989701425"/>
                    </a:ext>
                  </a:extLst>
                </a:gridCol>
                <a:gridCol w="758060">
                  <a:extLst>
                    <a:ext uri="{9D8B030D-6E8A-4147-A177-3AD203B41FA5}">
                      <a16:colId xmlns:a16="http://schemas.microsoft.com/office/drawing/2014/main" val="108167995"/>
                    </a:ext>
                  </a:extLst>
                </a:gridCol>
                <a:gridCol w="758060">
                  <a:extLst>
                    <a:ext uri="{9D8B030D-6E8A-4147-A177-3AD203B41FA5}">
                      <a16:colId xmlns:a16="http://schemas.microsoft.com/office/drawing/2014/main" val="3783647883"/>
                    </a:ext>
                  </a:extLst>
                </a:gridCol>
                <a:gridCol w="911422">
                  <a:extLst>
                    <a:ext uri="{9D8B030D-6E8A-4147-A177-3AD203B41FA5}">
                      <a16:colId xmlns:a16="http://schemas.microsoft.com/office/drawing/2014/main" val="812807115"/>
                    </a:ext>
                  </a:extLst>
                </a:gridCol>
              </a:tblGrid>
              <a:tr h="71917">
                <a:tc>
                  <a:txBody>
                    <a:bodyPr/>
                    <a:lstStyle/>
                    <a:p>
                      <a:pPr algn="ctr" fontAlgn="ctr"/>
                      <a:r>
                        <a:rPr lang="ja-JP" altLang="en-US" sz="1400" u="none" strike="noStrike">
                          <a:effectLst/>
                        </a:rPr>
                        <a:t>　</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ctr" fontAlgn="ctr"/>
                      <a:r>
                        <a:rPr lang="ja-JP" altLang="en-US" sz="1400" u="none" strike="noStrike">
                          <a:effectLst/>
                        </a:rPr>
                        <a:t>男女計</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ctr" fontAlgn="ctr"/>
                      <a:r>
                        <a:rPr lang="ja-JP" altLang="en-US" sz="1400" u="none" strike="noStrike">
                          <a:effectLst/>
                        </a:rPr>
                        <a:t>男性</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ctr" fontAlgn="ctr"/>
                      <a:r>
                        <a:rPr lang="ja-JP" altLang="en-US" sz="1400" u="none" strike="noStrike">
                          <a:effectLst/>
                        </a:rPr>
                        <a:t>女性</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ctr" fontAlgn="ctr"/>
                      <a:r>
                        <a:rPr lang="ja-JP" altLang="en-US" sz="1400" u="none" strike="noStrike" dirty="0">
                          <a:effectLst/>
                        </a:rPr>
                        <a:t>男性</a:t>
                      </a:r>
                      <a:r>
                        <a:rPr lang="en-US" altLang="ja-JP" sz="1400" u="none" strike="noStrike" dirty="0">
                          <a:effectLst/>
                        </a:rPr>
                        <a:t>/</a:t>
                      </a:r>
                      <a:r>
                        <a:rPr lang="ja-JP" altLang="en-US" sz="1400" u="none" strike="noStrike" dirty="0">
                          <a:effectLst/>
                        </a:rPr>
                        <a:t>女性</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1536739935"/>
                  </a:ext>
                </a:extLst>
              </a:tr>
              <a:tr h="36776">
                <a:tc>
                  <a:txBody>
                    <a:bodyPr/>
                    <a:lstStyle/>
                    <a:p>
                      <a:pPr algn="l" fontAlgn="ctr"/>
                      <a:r>
                        <a:rPr lang="ja-JP" altLang="en-US" sz="1400" u="none" strike="noStrike" dirty="0">
                          <a:effectLst/>
                        </a:rPr>
                        <a:t>三重県</a:t>
                      </a:r>
                      <a:endPar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44.0%</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47.2%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40.6%</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dirty="0">
                          <a:effectLst/>
                        </a:rPr>
                        <a:t>1.16</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1537069841"/>
                  </a:ext>
                </a:extLst>
              </a:tr>
              <a:tr h="36776">
                <a:tc>
                  <a:txBody>
                    <a:bodyPr/>
                    <a:lstStyle/>
                    <a:p>
                      <a:pPr algn="l" fontAlgn="ctr"/>
                      <a:r>
                        <a:rPr lang="ja-JP" altLang="en-US" sz="1400" u="none" strike="noStrike">
                          <a:effectLst/>
                        </a:rPr>
                        <a:t>滋賀県</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48.2%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52.6%</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43.5%</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1.21</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3832207733"/>
                  </a:ext>
                </a:extLst>
              </a:tr>
              <a:tr h="36776">
                <a:tc>
                  <a:txBody>
                    <a:bodyPr/>
                    <a:lstStyle/>
                    <a:p>
                      <a:pPr algn="l" fontAlgn="ctr"/>
                      <a:r>
                        <a:rPr lang="ja-JP" altLang="en-US" sz="1400" u="none" strike="noStrike">
                          <a:effectLst/>
                        </a:rPr>
                        <a:t>京都府</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65.2%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68.8%</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61.6%</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1.12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3432225014"/>
                  </a:ext>
                </a:extLst>
              </a:tr>
              <a:tr h="36776">
                <a:tc>
                  <a:txBody>
                    <a:bodyPr/>
                    <a:lstStyle/>
                    <a:p>
                      <a:pPr algn="l" fontAlgn="ctr"/>
                      <a:r>
                        <a:rPr lang="ja-JP" altLang="en-US" sz="1400" u="none" strike="noStrike">
                          <a:effectLst/>
                        </a:rPr>
                        <a:t>大阪府</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56.2%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60.6%</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51.4%</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1.18</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1323969034"/>
                  </a:ext>
                </a:extLst>
              </a:tr>
              <a:tr h="36776">
                <a:tc>
                  <a:txBody>
                    <a:bodyPr/>
                    <a:lstStyle/>
                    <a:p>
                      <a:pPr algn="l" fontAlgn="ctr"/>
                      <a:r>
                        <a:rPr lang="ja-JP" altLang="en-US" sz="1400" u="none" strike="noStrike">
                          <a:effectLst/>
                        </a:rPr>
                        <a:t>兵庫県</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54.0%</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56.3%</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51.7%</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1.09</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2487207904"/>
                  </a:ext>
                </a:extLst>
              </a:tr>
              <a:tr h="36776">
                <a:tc>
                  <a:txBody>
                    <a:bodyPr/>
                    <a:lstStyle/>
                    <a:p>
                      <a:pPr algn="l" fontAlgn="ctr"/>
                      <a:r>
                        <a:rPr lang="ja-JP" altLang="en-US" sz="1400" u="none" strike="noStrike">
                          <a:effectLst/>
                        </a:rPr>
                        <a:t>奈良県</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56.1%</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60.0%</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51.8%</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1.16</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364945357"/>
                  </a:ext>
                </a:extLst>
              </a:tr>
              <a:tr h="36776">
                <a:tc>
                  <a:txBody>
                    <a:bodyPr/>
                    <a:lstStyle/>
                    <a:p>
                      <a:pPr algn="l" fontAlgn="ctr"/>
                      <a:r>
                        <a:rPr lang="ja-JP" altLang="en-US" sz="1400" u="none" strike="noStrike">
                          <a:effectLst/>
                        </a:rPr>
                        <a:t>和歌山県</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44.0%</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47.8%</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40.3%</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1.19</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1095546464"/>
                  </a:ext>
                </a:extLst>
              </a:tr>
              <a:tr h="36776">
                <a:tc>
                  <a:txBody>
                    <a:bodyPr/>
                    <a:lstStyle/>
                    <a:p>
                      <a:pPr algn="l" fontAlgn="ctr"/>
                      <a:r>
                        <a:rPr lang="ja-JP" altLang="en-US" sz="1400" u="none" strike="noStrike">
                          <a:effectLst/>
                        </a:rPr>
                        <a:t>鳥取県</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39.3%</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41.8%</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36.7%</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1.14</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2402314725"/>
                  </a:ext>
                </a:extLst>
              </a:tr>
              <a:tr h="36776">
                <a:tc>
                  <a:txBody>
                    <a:bodyPr/>
                    <a:lstStyle/>
                    <a:p>
                      <a:pPr algn="l" fontAlgn="ctr"/>
                      <a:r>
                        <a:rPr lang="ja-JP" altLang="en-US" sz="1400" u="none" strike="noStrike">
                          <a:effectLst/>
                        </a:rPr>
                        <a:t>島根県</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39.9%</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42.8%</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36.9%</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1.16</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1466961172"/>
                  </a:ext>
                </a:extLst>
              </a:tr>
              <a:tr h="36776">
                <a:tc>
                  <a:txBody>
                    <a:bodyPr/>
                    <a:lstStyle/>
                    <a:p>
                      <a:pPr algn="l" fontAlgn="ctr"/>
                      <a:r>
                        <a:rPr lang="ja-JP" altLang="en-US" sz="1400" u="none" strike="noStrike">
                          <a:effectLst/>
                        </a:rPr>
                        <a:t>岡山県</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46.2%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48.2%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44.0%</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1.10</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1594680189"/>
                  </a:ext>
                </a:extLst>
              </a:tr>
              <a:tr h="36776">
                <a:tc>
                  <a:txBody>
                    <a:bodyPr/>
                    <a:lstStyle/>
                    <a:p>
                      <a:pPr algn="l" fontAlgn="ctr"/>
                      <a:r>
                        <a:rPr lang="ja-JP" altLang="en-US" sz="1400" u="none" strike="noStrike">
                          <a:effectLst/>
                        </a:rPr>
                        <a:t>広島県</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53.9%</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56.5%</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51.3%</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1.10</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2033750099"/>
                  </a:ext>
                </a:extLst>
              </a:tr>
              <a:tr h="36776">
                <a:tc>
                  <a:txBody>
                    <a:bodyPr/>
                    <a:lstStyle/>
                    <a:p>
                      <a:pPr algn="l" fontAlgn="ctr"/>
                      <a:r>
                        <a:rPr lang="ja-JP" altLang="en-US" sz="1400" u="none" strike="noStrike">
                          <a:effectLst/>
                        </a:rPr>
                        <a:t>山口県</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37.7%</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39.4%</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35.9%</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1.10</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2328084662"/>
                  </a:ext>
                </a:extLst>
              </a:tr>
              <a:tr h="36776">
                <a:tc>
                  <a:txBody>
                    <a:bodyPr/>
                    <a:lstStyle/>
                    <a:p>
                      <a:pPr algn="l" fontAlgn="ctr"/>
                      <a:r>
                        <a:rPr lang="ja-JP" altLang="en-US" sz="1400" u="none" strike="noStrike">
                          <a:effectLst/>
                        </a:rPr>
                        <a:t>徳島県</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46.2%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45.2%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47.3%</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dirty="0">
                          <a:effectLst/>
                        </a:rPr>
                        <a:t>0.96</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solidFill>
                      <a:srgbClr val="00B0F0"/>
                    </a:solidFill>
                  </a:tcPr>
                </a:tc>
                <a:extLst>
                  <a:ext uri="{0D108BD9-81ED-4DB2-BD59-A6C34878D82A}">
                    <a16:rowId xmlns:a16="http://schemas.microsoft.com/office/drawing/2014/main" val="667289137"/>
                  </a:ext>
                </a:extLst>
              </a:tr>
              <a:tr h="36776">
                <a:tc>
                  <a:txBody>
                    <a:bodyPr/>
                    <a:lstStyle/>
                    <a:p>
                      <a:pPr algn="l" fontAlgn="ctr"/>
                      <a:r>
                        <a:rPr lang="ja-JP" altLang="en-US" sz="1400" u="none" strike="noStrike">
                          <a:effectLst/>
                        </a:rPr>
                        <a:t>香川県</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47.3%</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49.3%</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45.1%</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1.09</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1763404155"/>
                  </a:ext>
                </a:extLst>
              </a:tr>
              <a:tr h="36776">
                <a:tc>
                  <a:txBody>
                    <a:bodyPr/>
                    <a:lstStyle/>
                    <a:p>
                      <a:pPr algn="l" fontAlgn="ctr"/>
                      <a:r>
                        <a:rPr lang="ja-JP" altLang="en-US" sz="1400" u="none" strike="noStrike">
                          <a:effectLst/>
                        </a:rPr>
                        <a:t>愛媛県</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45.5%</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49.3%</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41.6%</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1.18</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1534182376"/>
                  </a:ext>
                </a:extLst>
              </a:tr>
              <a:tr h="36776">
                <a:tc>
                  <a:txBody>
                    <a:bodyPr/>
                    <a:lstStyle/>
                    <a:p>
                      <a:pPr algn="l" fontAlgn="ctr"/>
                      <a:r>
                        <a:rPr lang="ja-JP" altLang="en-US" sz="1400" u="none" strike="noStrike">
                          <a:effectLst/>
                        </a:rPr>
                        <a:t>高知県</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40.8%</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41.3%</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40.3%</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1.02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2756801644"/>
                  </a:ext>
                </a:extLst>
              </a:tr>
              <a:tr h="36776">
                <a:tc>
                  <a:txBody>
                    <a:bodyPr/>
                    <a:lstStyle/>
                    <a:p>
                      <a:pPr algn="l" fontAlgn="ctr"/>
                      <a:r>
                        <a:rPr lang="ja-JP" altLang="en-US" sz="1400" u="none" strike="noStrike">
                          <a:effectLst/>
                        </a:rPr>
                        <a:t>福岡県</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47.4%</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50.8%</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43.9%</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1.16</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1650073245"/>
                  </a:ext>
                </a:extLst>
              </a:tr>
              <a:tr h="36776">
                <a:tc>
                  <a:txBody>
                    <a:bodyPr/>
                    <a:lstStyle/>
                    <a:p>
                      <a:pPr algn="l" fontAlgn="ctr"/>
                      <a:r>
                        <a:rPr lang="ja-JP" altLang="en-US" sz="1400" u="none" strike="noStrike">
                          <a:effectLst/>
                        </a:rPr>
                        <a:t>佐賀県</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38.5%</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41.9%</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34.9%</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1.20</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2562654287"/>
                  </a:ext>
                </a:extLst>
              </a:tr>
              <a:tr h="36776">
                <a:tc>
                  <a:txBody>
                    <a:bodyPr/>
                    <a:lstStyle/>
                    <a:p>
                      <a:pPr algn="l" fontAlgn="ctr"/>
                      <a:r>
                        <a:rPr lang="ja-JP" altLang="en-US" sz="1400" u="none" strike="noStrike">
                          <a:effectLst/>
                        </a:rPr>
                        <a:t>長崎県</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39.0%</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41.5%</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36.3%</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1.15</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1939643326"/>
                  </a:ext>
                </a:extLst>
              </a:tr>
              <a:tr h="36776">
                <a:tc>
                  <a:txBody>
                    <a:bodyPr/>
                    <a:lstStyle/>
                    <a:p>
                      <a:pPr algn="l" fontAlgn="ctr"/>
                      <a:r>
                        <a:rPr lang="ja-JP" altLang="en-US" sz="1400" u="none" strike="noStrike">
                          <a:effectLst/>
                        </a:rPr>
                        <a:t>熊本県</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41.5%</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43.8%</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39.1%</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1.12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2513182461"/>
                  </a:ext>
                </a:extLst>
              </a:tr>
              <a:tr h="36776">
                <a:tc>
                  <a:txBody>
                    <a:bodyPr/>
                    <a:lstStyle/>
                    <a:p>
                      <a:pPr algn="l" fontAlgn="ctr"/>
                      <a:r>
                        <a:rPr lang="ja-JP" altLang="en-US" sz="1400" u="none" strike="noStrike">
                          <a:effectLst/>
                        </a:rPr>
                        <a:t>大分県</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36.6%</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40.5%</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32.4%</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1.25</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2882516383"/>
                  </a:ext>
                </a:extLst>
              </a:tr>
              <a:tr h="36776">
                <a:tc>
                  <a:txBody>
                    <a:bodyPr/>
                    <a:lstStyle/>
                    <a:p>
                      <a:pPr algn="l" fontAlgn="ctr"/>
                      <a:r>
                        <a:rPr lang="ja-JP" altLang="en-US" sz="1400" u="none" strike="noStrike">
                          <a:effectLst/>
                        </a:rPr>
                        <a:t>宮崎県</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38.2%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42.0%</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34.4%</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1.22</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2435322794"/>
                  </a:ext>
                </a:extLst>
              </a:tr>
              <a:tr h="36776">
                <a:tc>
                  <a:txBody>
                    <a:bodyPr/>
                    <a:lstStyle/>
                    <a:p>
                      <a:pPr algn="l" fontAlgn="ctr"/>
                      <a:r>
                        <a:rPr lang="ja-JP" altLang="en-US" sz="1400" u="none" strike="noStrike">
                          <a:effectLst/>
                        </a:rPr>
                        <a:t>鹿児島県</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35.8%</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41.4%</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dirty="0">
                          <a:effectLst/>
                        </a:rPr>
                        <a:t>30.1%</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solidFill>
                      <a:srgbClr val="00B0F0"/>
                    </a:solidFill>
                  </a:tcPr>
                </a:tc>
                <a:tc>
                  <a:txBody>
                    <a:bodyPr/>
                    <a:lstStyle/>
                    <a:p>
                      <a:pPr algn="r" fontAlgn="ctr"/>
                      <a:r>
                        <a:rPr lang="en-US" altLang="ja-JP" sz="1400" u="none" strike="noStrike" dirty="0">
                          <a:effectLst/>
                        </a:rPr>
                        <a:t>1.37</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solidFill>
                      <a:srgbClr val="FF0000"/>
                    </a:solidFill>
                  </a:tcPr>
                </a:tc>
                <a:extLst>
                  <a:ext uri="{0D108BD9-81ED-4DB2-BD59-A6C34878D82A}">
                    <a16:rowId xmlns:a16="http://schemas.microsoft.com/office/drawing/2014/main" val="1890950800"/>
                  </a:ext>
                </a:extLst>
              </a:tr>
              <a:tr h="38819">
                <a:tc>
                  <a:txBody>
                    <a:bodyPr/>
                    <a:lstStyle/>
                    <a:p>
                      <a:pPr algn="l" fontAlgn="ctr"/>
                      <a:r>
                        <a:rPr lang="ja-JP" altLang="en-US" sz="1400" u="none" strike="noStrike">
                          <a:effectLst/>
                        </a:rPr>
                        <a:t>沖縄県</a:t>
                      </a:r>
                      <a:endPar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dirty="0">
                          <a:effectLst/>
                        </a:rPr>
                        <a:t>36.7%</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38.3%</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a:effectLst/>
                        </a:rPr>
                        <a:t>34.9%</a:t>
                      </a:r>
                      <a:endParaRPr lang="en-US" altLang="ja-JP" sz="14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tc>
                  <a:txBody>
                    <a:bodyPr/>
                    <a:lstStyle/>
                    <a:p>
                      <a:pPr algn="r" fontAlgn="ctr"/>
                      <a:r>
                        <a:rPr lang="en-US" altLang="ja-JP" sz="1400" u="none" strike="noStrike" dirty="0">
                          <a:effectLst/>
                        </a:rPr>
                        <a:t>1.10</a:t>
                      </a:r>
                      <a:endParaRPr lang="en-US" altLang="ja-JP" sz="1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tc>
                <a:extLst>
                  <a:ext uri="{0D108BD9-81ED-4DB2-BD59-A6C34878D82A}">
                    <a16:rowId xmlns:a16="http://schemas.microsoft.com/office/drawing/2014/main" val="781245572"/>
                  </a:ext>
                </a:extLst>
              </a:tr>
            </a:tbl>
          </a:graphicData>
        </a:graphic>
      </p:graphicFrame>
    </p:spTree>
    <p:extLst>
      <p:ext uri="{BB962C8B-B14F-4D97-AF65-F5344CB8AC3E}">
        <p14:creationId xmlns:p14="http://schemas.microsoft.com/office/powerpoint/2010/main" val="138444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21784D-048A-49F5-B60C-439C5D260E82}"/>
              </a:ext>
            </a:extLst>
          </p:cNvPr>
          <p:cNvSpPr>
            <a:spLocks noGrp="1"/>
          </p:cNvSpPr>
          <p:nvPr>
            <p:ph type="title"/>
          </p:nvPr>
        </p:nvSpPr>
        <p:spPr>
          <a:xfrm>
            <a:off x="381000" y="230188"/>
            <a:ext cx="8382000" cy="553998"/>
          </a:xfrm>
        </p:spPr>
        <p:txBody>
          <a:bodyPr/>
          <a:lstStyle/>
          <a:p>
            <a:r>
              <a:rPr lang="ja-JP" altLang="en-US" dirty="0"/>
              <a:t>大学進学率の時系列推移（女性、県外）</a:t>
            </a:r>
          </a:p>
        </p:txBody>
      </p:sp>
      <p:pic>
        <p:nvPicPr>
          <p:cNvPr id="4" name="図 3">
            <a:extLst>
              <a:ext uri="{FF2B5EF4-FFF2-40B4-BE49-F238E27FC236}">
                <a16:creationId xmlns:a16="http://schemas.microsoft.com/office/drawing/2014/main" id="{1A14DCBB-B16B-4317-A678-E51A9D3C717C}"/>
              </a:ext>
            </a:extLst>
          </p:cNvPr>
          <p:cNvPicPr>
            <a:picLocks noChangeAspect="1"/>
          </p:cNvPicPr>
          <p:nvPr/>
        </p:nvPicPr>
        <p:blipFill>
          <a:blip r:embed="rId2"/>
          <a:stretch>
            <a:fillRect/>
          </a:stretch>
        </p:blipFill>
        <p:spPr>
          <a:xfrm>
            <a:off x="0" y="700274"/>
            <a:ext cx="9144000" cy="5825070"/>
          </a:xfrm>
          <a:prstGeom prst="rect">
            <a:avLst/>
          </a:prstGeom>
        </p:spPr>
      </p:pic>
      <p:sp>
        <p:nvSpPr>
          <p:cNvPr id="9" name="吹き出し: 角を丸めた四角形 8">
            <a:extLst>
              <a:ext uri="{FF2B5EF4-FFF2-40B4-BE49-F238E27FC236}">
                <a16:creationId xmlns:a16="http://schemas.microsoft.com/office/drawing/2014/main" id="{A1107A30-6828-449A-B000-82637C438C5B}"/>
              </a:ext>
            </a:extLst>
          </p:cNvPr>
          <p:cNvSpPr/>
          <p:nvPr/>
        </p:nvSpPr>
        <p:spPr bwMode="auto">
          <a:xfrm>
            <a:off x="1115616" y="2564904"/>
            <a:ext cx="3384376" cy="864096"/>
          </a:xfrm>
          <a:prstGeom prst="wedgeRoundRectCallout">
            <a:avLst>
              <a:gd name="adj1" fmla="val 91652"/>
              <a:gd name="adj2" fmla="val 124125"/>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dirty="0">
                <a:solidFill>
                  <a:schemeClr val="tx1"/>
                </a:solidFill>
                <a:latin typeface="Segoe" pitchFamily="34" charset="0"/>
              </a:rPr>
              <a:t>奈良県、山梨県は女性も県外が伸びているが、男性の</a:t>
            </a:r>
            <a:r>
              <a:rPr kumimoji="1" lang="en-US" altLang="ja-JP" dirty="0">
                <a:solidFill>
                  <a:schemeClr val="tx1"/>
                </a:solidFill>
                <a:latin typeface="Segoe" pitchFamily="34" charset="0"/>
              </a:rPr>
              <a:t>52.2%</a:t>
            </a:r>
            <a:r>
              <a:rPr kumimoji="1" lang="ja-JP" altLang="en-US" dirty="0" err="1">
                <a:solidFill>
                  <a:schemeClr val="tx1"/>
                </a:solidFill>
                <a:latin typeface="Segoe" pitchFamily="34" charset="0"/>
              </a:rPr>
              <a:t>、</a:t>
            </a:r>
            <a:r>
              <a:rPr kumimoji="1" lang="en-US" altLang="ja-JP" dirty="0">
                <a:solidFill>
                  <a:schemeClr val="tx1"/>
                </a:solidFill>
                <a:latin typeface="Segoe" pitchFamily="34" charset="0"/>
              </a:rPr>
              <a:t>48.1%</a:t>
            </a:r>
            <a:r>
              <a:rPr kumimoji="1" lang="ja-JP" altLang="en-US" dirty="0" err="1">
                <a:solidFill>
                  <a:schemeClr val="tx1"/>
                </a:solidFill>
                <a:latin typeface="Segoe" pitchFamily="34" charset="0"/>
              </a:rPr>
              <a:t>には</a:t>
            </a:r>
            <a:r>
              <a:rPr kumimoji="1" lang="ja-JP" altLang="en-US" dirty="0">
                <a:solidFill>
                  <a:schemeClr val="tx1"/>
                </a:solidFill>
                <a:latin typeface="Segoe" pitchFamily="34" charset="0"/>
              </a:rPr>
              <a:t>追いつかない</a:t>
            </a:r>
          </a:p>
        </p:txBody>
      </p:sp>
      <p:sp>
        <p:nvSpPr>
          <p:cNvPr id="10" name="吹き出し: 角を丸めた四角形 9">
            <a:extLst>
              <a:ext uri="{FF2B5EF4-FFF2-40B4-BE49-F238E27FC236}">
                <a16:creationId xmlns:a16="http://schemas.microsoft.com/office/drawing/2014/main" id="{28DFB585-2DB3-4037-83EC-81058FF49173}"/>
              </a:ext>
            </a:extLst>
          </p:cNvPr>
          <p:cNvSpPr/>
          <p:nvPr/>
        </p:nvSpPr>
        <p:spPr bwMode="auto">
          <a:xfrm>
            <a:off x="7011470" y="5517232"/>
            <a:ext cx="2025026" cy="553998"/>
          </a:xfrm>
          <a:prstGeom prst="wedgeRoundRectCallout">
            <a:avLst>
              <a:gd name="adj1" fmla="val -61428"/>
              <a:gd name="adj2" fmla="val -43277"/>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dirty="0">
                <a:solidFill>
                  <a:schemeClr val="tx1"/>
                </a:solidFill>
                <a:latin typeface="Segoe" pitchFamily="34" charset="0"/>
              </a:rPr>
              <a:t>北海道は女性も</a:t>
            </a:r>
            <a:br>
              <a:rPr kumimoji="1" lang="en-US" altLang="ja-JP" dirty="0">
                <a:solidFill>
                  <a:schemeClr val="tx1"/>
                </a:solidFill>
                <a:latin typeface="Segoe" pitchFamily="34" charset="0"/>
              </a:rPr>
            </a:br>
            <a:r>
              <a:rPr kumimoji="1" lang="ja-JP" altLang="en-US" dirty="0">
                <a:solidFill>
                  <a:schemeClr val="tx1"/>
                </a:solidFill>
                <a:latin typeface="Segoe" pitchFamily="34" charset="0"/>
              </a:rPr>
              <a:t>県外が伸びない</a:t>
            </a:r>
          </a:p>
        </p:txBody>
      </p:sp>
    </p:spTree>
    <p:extLst>
      <p:ext uri="{BB962C8B-B14F-4D97-AF65-F5344CB8AC3E}">
        <p14:creationId xmlns:p14="http://schemas.microsoft.com/office/powerpoint/2010/main" val="4147334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93F72D-9FF7-44AD-A787-62C59E8CBB42}"/>
              </a:ext>
            </a:extLst>
          </p:cNvPr>
          <p:cNvSpPr>
            <a:spLocks noGrp="1"/>
          </p:cNvSpPr>
          <p:nvPr>
            <p:ph type="ctrTitle"/>
          </p:nvPr>
        </p:nvSpPr>
        <p:spPr/>
        <p:txBody>
          <a:bodyPr/>
          <a:lstStyle/>
          <a:p>
            <a:r>
              <a:rPr kumimoji="1" lang="ja-JP" altLang="en-US" dirty="0"/>
              <a:t>まとめ</a:t>
            </a:r>
          </a:p>
        </p:txBody>
      </p:sp>
      <p:sp>
        <p:nvSpPr>
          <p:cNvPr id="3" name="サブタイトル 2">
            <a:extLst>
              <a:ext uri="{FF2B5EF4-FFF2-40B4-BE49-F238E27FC236}">
                <a16:creationId xmlns:a16="http://schemas.microsoft.com/office/drawing/2014/main" id="{48A72301-5AD9-4906-9866-9C8FD4BB03D2}"/>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788321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AF24E8-5722-4584-884B-B3BAFDE78B36}"/>
              </a:ext>
            </a:extLst>
          </p:cNvPr>
          <p:cNvSpPr>
            <a:spLocks noGrp="1"/>
          </p:cNvSpPr>
          <p:nvPr>
            <p:ph type="title"/>
          </p:nvPr>
        </p:nvSpPr>
        <p:spPr>
          <a:xfrm>
            <a:off x="381000" y="230188"/>
            <a:ext cx="8382000" cy="553998"/>
          </a:xfrm>
        </p:spPr>
        <p:txBody>
          <a:bodyPr/>
          <a:lstStyle/>
          <a:p>
            <a:r>
              <a:rPr lang="ja-JP" altLang="en-US" dirty="0"/>
              <a:t>今回明らかになった要因の全体像</a:t>
            </a:r>
            <a:r>
              <a:rPr lang="ja-JP" altLang="en-US" sz="3200" dirty="0"/>
              <a:t>（再掲）</a:t>
            </a:r>
            <a:endParaRPr lang="ja-JP" altLang="en-US" dirty="0"/>
          </a:p>
        </p:txBody>
      </p:sp>
      <p:sp>
        <p:nvSpPr>
          <p:cNvPr id="91" name="正方形/長方形 90">
            <a:extLst>
              <a:ext uri="{FF2B5EF4-FFF2-40B4-BE49-F238E27FC236}">
                <a16:creationId xmlns:a16="http://schemas.microsoft.com/office/drawing/2014/main" id="{30F444A1-3299-4D06-8602-15411C5E110C}"/>
              </a:ext>
            </a:extLst>
          </p:cNvPr>
          <p:cNvSpPr/>
          <p:nvPr/>
        </p:nvSpPr>
        <p:spPr bwMode="auto">
          <a:xfrm>
            <a:off x="5076057" y="2636912"/>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県外進学率</a:t>
            </a:r>
          </a:p>
        </p:txBody>
      </p:sp>
      <p:sp>
        <p:nvSpPr>
          <p:cNvPr id="92" name="正方形/長方形 91">
            <a:extLst>
              <a:ext uri="{FF2B5EF4-FFF2-40B4-BE49-F238E27FC236}">
                <a16:creationId xmlns:a16="http://schemas.microsoft.com/office/drawing/2014/main" id="{1C1F2FF0-3CED-49E3-8763-2504CF3817ED}"/>
              </a:ext>
            </a:extLst>
          </p:cNvPr>
          <p:cNvSpPr/>
          <p:nvPr/>
        </p:nvSpPr>
        <p:spPr bwMode="auto">
          <a:xfrm>
            <a:off x="5078745" y="3573016"/>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県内進学率</a:t>
            </a:r>
          </a:p>
        </p:txBody>
      </p:sp>
      <p:sp>
        <p:nvSpPr>
          <p:cNvPr id="93" name="四角形: 角を丸くする 92">
            <a:extLst>
              <a:ext uri="{FF2B5EF4-FFF2-40B4-BE49-F238E27FC236}">
                <a16:creationId xmlns:a16="http://schemas.microsoft.com/office/drawing/2014/main" id="{1E5445E5-F8F8-470F-BAC9-81E71FEEBDC3}"/>
              </a:ext>
            </a:extLst>
          </p:cNvPr>
          <p:cNvSpPr/>
          <p:nvPr/>
        </p:nvSpPr>
        <p:spPr bwMode="auto">
          <a:xfrm>
            <a:off x="4716017" y="2420888"/>
            <a:ext cx="1872208" cy="1800200"/>
          </a:xfrm>
          <a:prstGeom prst="roundRect">
            <a:avLst>
              <a:gd name="adj" fmla="val 8623"/>
            </a:avLst>
          </a:prstGeom>
          <a:noFill/>
          <a:ln>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a:solidFill>
                <a:schemeClr val="tx1"/>
              </a:solidFill>
              <a:latin typeface="Segoe" pitchFamily="34" charset="0"/>
            </a:endParaRPr>
          </a:p>
        </p:txBody>
      </p:sp>
      <p:sp>
        <p:nvSpPr>
          <p:cNvPr id="94" name="テキスト ボックス 93">
            <a:extLst>
              <a:ext uri="{FF2B5EF4-FFF2-40B4-BE49-F238E27FC236}">
                <a16:creationId xmlns:a16="http://schemas.microsoft.com/office/drawing/2014/main" id="{8E746383-2499-478D-AC21-1789C95C6D1F}"/>
              </a:ext>
            </a:extLst>
          </p:cNvPr>
          <p:cNvSpPr txBox="1"/>
          <p:nvPr/>
        </p:nvSpPr>
        <p:spPr>
          <a:xfrm>
            <a:off x="4707070" y="2117790"/>
            <a:ext cx="1211461" cy="307777"/>
          </a:xfrm>
          <a:prstGeom prst="rect">
            <a:avLst/>
          </a:prstGeom>
          <a:noFill/>
        </p:spPr>
        <p:txBody>
          <a:bodyPr wrap="square" rtlCol="0">
            <a:spAutoFit/>
          </a:bodyPr>
          <a:lstStyle/>
          <a:p>
            <a:r>
              <a:rPr kumimoji="1" lang="ja-JP" altLang="en-US" sz="1400" dirty="0"/>
              <a:t>大学進学率</a:t>
            </a:r>
          </a:p>
        </p:txBody>
      </p:sp>
      <p:sp>
        <p:nvSpPr>
          <p:cNvPr id="95" name="正方形/長方形 94">
            <a:extLst>
              <a:ext uri="{FF2B5EF4-FFF2-40B4-BE49-F238E27FC236}">
                <a16:creationId xmlns:a16="http://schemas.microsoft.com/office/drawing/2014/main" id="{003C3FC3-57CC-4360-B571-0271EE7D8CF5}"/>
              </a:ext>
            </a:extLst>
          </p:cNvPr>
          <p:cNvSpPr/>
          <p:nvPr/>
        </p:nvSpPr>
        <p:spPr bwMode="auto">
          <a:xfrm>
            <a:off x="6821970" y="3568262"/>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大学</a:t>
            </a:r>
            <a:endParaRPr kumimoji="1" lang="en-US" altLang="ja-JP" sz="1200" dirty="0">
              <a:solidFill>
                <a:schemeClr val="tx1"/>
              </a:solidFill>
              <a:latin typeface="Segoe" pitchFamily="34" charset="0"/>
            </a:endParaRPr>
          </a:p>
          <a:p>
            <a:pPr algn="ctr" defTabSz="914099" fontAlgn="base">
              <a:spcBef>
                <a:spcPct val="0"/>
              </a:spcBef>
              <a:spcAft>
                <a:spcPct val="0"/>
              </a:spcAft>
            </a:pPr>
            <a:r>
              <a:rPr kumimoji="1" lang="ja-JP" altLang="en-US" sz="1200" dirty="0">
                <a:solidFill>
                  <a:schemeClr val="tx1"/>
                </a:solidFill>
                <a:latin typeface="Segoe" pitchFamily="34" charset="0"/>
              </a:rPr>
              <a:t>収容率</a:t>
            </a:r>
          </a:p>
        </p:txBody>
      </p:sp>
      <p:cxnSp>
        <p:nvCxnSpPr>
          <p:cNvPr id="96" name="直線矢印コネクタ 95">
            <a:extLst>
              <a:ext uri="{FF2B5EF4-FFF2-40B4-BE49-F238E27FC236}">
                <a16:creationId xmlns:a16="http://schemas.microsoft.com/office/drawing/2014/main" id="{6AD9BDD2-A546-4572-9E34-3270AC0C0923}"/>
              </a:ext>
            </a:extLst>
          </p:cNvPr>
          <p:cNvCxnSpPr>
            <a:cxnSpLocks/>
            <a:stCxn id="95" idx="1"/>
            <a:endCxn id="92" idx="3"/>
          </p:cNvCxnSpPr>
          <p:nvPr/>
        </p:nvCxnSpPr>
        <p:spPr>
          <a:xfrm flipH="1">
            <a:off x="6230874" y="3784286"/>
            <a:ext cx="591096" cy="4754"/>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正方形/長方形 96">
            <a:extLst>
              <a:ext uri="{FF2B5EF4-FFF2-40B4-BE49-F238E27FC236}">
                <a16:creationId xmlns:a16="http://schemas.microsoft.com/office/drawing/2014/main" id="{631DF4D9-BD2D-4B08-8E4A-86C6D2D9D48B}"/>
              </a:ext>
            </a:extLst>
          </p:cNvPr>
          <p:cNvSpPr/>
          <p:nvPr/>
        </p:nvSpPr>
        <p:spPr bwMode="auto">
          <a:xfrm>
            <a:off x="3779912" y="5013176"/>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所得</a:t>
            </a:r>
          </a:p>
        </p:txBody>
      </p:sp>
      <p:cxnSp>
        <p:nvCxnSpPr>
          <p:cNvPr id="98" name="直線矢印コネクタ 97">
            <a:extLst>
              <a:ext uri="{FF2B5EF4-FFF2-40B4-BE49-F238E27FC236}">
                <a16:creationId xmlns:a16="http://schemas.microsoft.com/office/drawing/2014/main" id="{15E23A31-07FA-4EED-8893-A984B0ED4A8D}"/>
              </a:ext>
            </a:extLst>
          </p:cNvPr>
          <p:cNvCxnSpPr>
            <a:cxnSpLocks/>
            <a:stCxn id="93" idx="2"/>
            <a:endCxn id="97" idx="3"/>
          </p:cNvCxnSpPr>
          <p:nvPr/>
        </p:nvCxnSpPr>
        <p:spPr>
          <a:xfrm flipH="1">
            <a:off x="4932041" y="4221088"/>
            <a:ext cx="720080" cy="100811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直線矢印コネクタ 98">
            <a:extLst>
              <a:ext uri="{FF2B5EF4-FFF2-40B4-BE49-F238E27FC236}">
                <a16:creationId xmlns:a16="http://schemas.microsoft.com/office/drawing/2014/main" id="{401C743A-8B55-4344-AC1B-65367C5B5C0D}"/>
              </a:ext>
            </a:extLst>
          </p:cNvPr>
          <p:cNvCxnSpPr>
            <a:cxnSpLocks/>
          </p:cNvCxnSpPr>
          <p:nvPr/>
        </p:nvCxnSpPr>
        <p:spPr>
          <a:xfrm flipH="1">
            <a:off x="6605947" y="4930600"/>
            <a:ext cx="496258" cy="0"/>
          </a:xfrm>
          <a:prstGeom prst="straightConnector1">
            <a:avLst/>
          </a:prstGeom>
          <a:ln w="381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直線矢印コネクタ 99">
            <a:extLst>
              <a:ext uri="{FF2B5EF4-FFF2-40B4-BE49-F238E27FC236}">
                <a16:creationId xmlns:a16="http://schemas.microsoft.com/office/drawing/2014/main" id="{F39965EA-52A7-455E-9523-BA8907F414CD}"/>
              </a:ext>
            </a:extLst>
          </p:cNvPr>
          <p:cNvCxnSpPr>
            <a:cxnSpLocks/>
          </p:cNvCxnSpPr>
          <p:nvPr/>
        </p:nvCxnSpPr>
        <p:spPr>
          <a:xfrm flipH="1">
            <a:off x="6605947" y="4748360"/>
            <a:ext cx="497822"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id="{591A77D0-F59D-44DD-8983-E459391687EE}"/>
              </a:ext>
            </a:extLst>
          </p:cNvPr>
          <p:cNvSpPr txBox="1"/>
          <p:nvPr/>
        </p:nvSpPr>
        <p:spPr>
          <a:xfrm>
            <a:off x="7150049" y="4581128"/>
            <a:ext cx="905982" cy="307777"/>
          </a:xfrm>
          <a:prstGeom prst="rect">
            <a:avLst/>
          </a:prstGeom>
          <a:noFill/>
        </p:spPr>
        <p:txBody>
          <a:bodyPr wrap="square" rtlCol="0">
            <a:spAutoFit/>
          </a:bodyPr>
          <a:lstStyle/>
          <a:p>
            <a:r>
              <a:rPr kumimoji="1" lang="ja-JP" altLang="en-US" sz="1400" dirty="0"/>
              <a:t>正の相関</a:t>
            </a:r>
          </a:p>
        </p:txBody>
      </p:sp>
      <p:sp>
        <p:nvSpPr>
          <p:cNvPr id="102" name="テキスト ボックス 101">
            <a:extLst>
              <a:ext uri="{FF2B5EF4-FFF2-40B4-BE49-F238E27FC236}">
                <a16:creationId xmlns:a16="http://schemas.microsoft.com/office/drawing/2014/main" id="{6828796A-1D71-413E-AF2E-14E74B0B95AE}"/>
              </a:ext>
            </a:extLst>
          </p:cNvPr>
          <p:cNvSpPr txBox="1"/>
          <p:nvPr/>
        </p:nvSpPr>
        <p:spPr>
          <a:xfrm>
            <a:off x="7150049" y="4830735"/>
            <a:ext cx="905982" cy="307777"/>
          </a:xfrm>
          <a:prstGeom prst="rect">
            <a:avLst/>
          </a:prstGeom>
          <a:noFill/>
        </p:spPr>
        <p:txBody>
          <a:bodyPr wrap="square" rtlCol="0">
            <a:spAutoFit/>
          </a:bodyPr>
          <a:lstStyle/>
          <a:p>
            <a:r>
              <a:rPr kumimoji="1" lang="ja-JP" altLang="en-US" sz="1400" dirty="0"/>
              <a:t>負の相関</a:t>
            </a:r>
          </a:p>
        </p:txBody>
      </p:sp>
      <p:sp>
        <p:nvSpPr>
          <p:cNvPr id="103" name="正方形/長方形 102">
            <a:extLst>
              <a:ext uri="{FF2B5EF4-FFF2-40B4-BE49-F238E27FC236}">
                <a16:creationId xmlns:a16="http://schemas.microsoft.com/office/drawing/2014/main" id="{7808CAB7-721D-42A3-B367-569EB9230287}"/>
              </a:ext>
            </a:extLst>
          </p:cNvPr>
          <p:cNvSpPr/>
          <p:nvPr/>
        </p:nvSpPr>
        <p:spPr bwMode="auto">
          <a:xfrm>
            <a:off x="2420708" y="2636912"/>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県外進学率</a:t>
            </a:r>
          </a:p>
        </p:txBody>
      </p:sp>
      <p:sp>
        <p:nvSpPr>
          <p:cNvPr id="104" name="正方形/長方形 103">
            <a:extLst>
              <a:ext uri="{FF2B5EF4-FFF2-40B4-BE49-F238E27FC236}">
                <a16:creationId xmlns:a16="http://schemas.microsoft.com/office/drawing/2014/main" id="{B7F31E3A-8569-4873-8144-83BD83D5C7B9}"/>
              </a:ext>
            </a:extLst>
          </p:cNvPr>
          <p:cNvSpPr/>
          <p:nvPr/>
        </p:nvSpPr>
        <p:spPr bwMode="auto">
          <a:xfrm>
            <a:off x="2423396" y="3573016"/>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県内進学率</a:t>
            </a:r>
          </a:p>
        </p:txBody>
      </p:sp>
      <p:sp>
        <p:nvSpPr>
          <p:cNvPr id="105" name="四角形: 角を丸くする 104">
            <a:extLst>
              <a:ext uri="{FF2B5EF4-FFF2-40B4-BE49-F238E27FC236}">
                <a16:creationId xmlns:a16="http://schemas.microsoft.com/office/drawing/2014/main" id="{E83F1191-573B-4829-B1F3-A07005803C13}"/>
              </a:ext>
            </a:extLst>
          </p:cNvPr>
          <p:cNvSpPr/>
          <p:nvPr/>
        </p:nvSpPr>
        <p:spPr bwMode="auto">
          <a:xfrm>
            <a:off x="2060668" y="2420888"/>
            <a:ext cx="1872208" cy="1800200"/>
          </a:xfrm>
          <a:prstGeom prst="roundRect">
            <a:avLst>
              <a:gd name="adj" fmla="val 8623"/>
            </a:avLst>
          </a:prstGeom>
          <a:noFill/>
          <a:ln>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a:solidFill>
                <a:schemeClr val="tx1"/>
              </a:solidFill>
              <a:latin typeface="Segoe" pitchFamily="34" charset="0"/>
            </a:endParaRPr>
          </a:p>
        </p:txBody>
      </p:sp>
      <p:sp>
        <p:nvSpPr>
          <p:cNvPr id="106" name="テキスト ボックス 105">
            <a:extLst>
              <a:ext uri="{FF2B5EF4-FFF2-40B4-BE49-F238E27FC236}">
                <a16:creationId xmlns:a16="http://schemas.microsoft.com/office/drawing/2014/main" id="{3AC32DE6-FC81-49F7-AF9E-8E49DFE3B56F}"/>
              </a:ext>
            </a:extLst>
          </p:cNvPr>
          <p:cNvSpPr txBox="1"/>
          <p:nvPr/>
        </p:nvSpPr>
        <p:spPr>
          <a:xfrm>
            <a:off x="2051721" y="2117790"/>
            <a:ext cx="1473820" cy="307777"/>
          </a:xfrm>
          <a:prstGeom prst="rect">
            <a:avLst/>
          </a:prstGeom>
          <a:noFill/>
        </p:spPr>
        <p:txBody>
          <a:bodyPr wrap="square" rtlCol="0">
            <a:spAutoFit/>
          </a:bodyPr>
          <a:lstStyle/>
          <a:p>
            <a:r>
              <a:rPr kumimoji="1" lang="ja-JP" altLang="en-US" sz="1400" b="1" dirty="0"/>
              <a:t>短期大学進学率</a:t>
            </a:r>
          </a:p>
        </p:txBody>
      </p:sp>
      <p:cxnSp>
        <p:nvCxnSpPr>
          <p:cNvPr id="107" name="直線矢印コネクタ 106">
            <a:extLst>
              <a:ext uri="{FF2B5EF4-FFF2-40B4-BE49-F238E27FC236}">
                <a16:creationId xmlns:a16="http://schemas.microsoft.com/office/drawing/2014/main" id="{18D9DCF8-C73F-4466-B018-9A4822DA7668}"/>
              </a:ext>
            </a:extLst>
          </p:cNvPr>
          <p:cNvCxnSpPr>
            <a:stCxn id="103" idx="2"/>
            <a:endCxn id="104" idx="0"/>
          </p:cNvCxnSpPr>
          <p:nvPr/>
        </p:nvCxnSpPr>
        <p:spPr>
          <a:xfrm>
            <a:off x="2996773" y="3068960"/>
            <a:ext cx="2688" cy="504056"/>
          </a:xfrm>
          <a:prstGeom prst="straightConnector1">
            <a:avLst/>
          </a:prstGeom>
          <a:ln w="381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直線矢印コネクタ 107">
            <a:extLst>
              <a:ext uri="{FF2B5EF4-FFF2-40B4-BE49-F238E27FC236}">
                <a16:creationId xmlns:a16="http://schemas.microsoft.com/office/drawing/2014/main" id="{67ACAF16-78A1-4B81-89F4-F36E8260B3C2}"/>
              </a:ext>
            </a:extLst>
          </p:cNvPr>
          <p:cNvCxnSpPr>
            <a:cxnSpLocks/>
          </p:cNvCxnSpPr>
          <p:nvPr/>
        </p:nvCxnSpPr>
        <p:spPr>
          <a:xfrm>
            <a:off x="5652122" y="3068960"/>
            <a:ext cx="2688" cy="504056"/>
          </a:xfrm>
          <a:prstGeom prst="straightConnector1">
            <a:avLst/>
          </a:prstGeom>
          <a:ln w="381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直線矢印コネクタ 108">
            <a:extLst>
              <a:ext uri="{FF2B5EF4-FFF2-40B4-BE49-F238E27FC236}">
                <a16:creationId xmlns:a16="http://schemas.microsoft.com/office/drawing/2014/main" id="{A704DFC6-4007-4649-83E3-93F4FDEDDE36}"/>
              </a:ext>
            </a:extLst>
          </p:cNvPr>
          <p:cNvCxnSpPr>
            <a:cxnSpLocks/>
            <a:stCxn id="105" idx="3"/>
            <a:endCxn id="93" idx="1"/>
          </p:cNvCxnSpPr>
          <p:nvPr/>
        </p:nvCxnSpPr>
        <p:spPr>
          <a:xfrm>
            <a:off x="3932876" y="3320988"/>
            <a:ext cx="783141" cy="0"/>
          </a:xfrm>
          <a:prstGeom prst="straightConnector1">
            <a:avLst/>
          </a:prstGeom>
          <a:ln w="381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0" name="正方形/長方形 109">
            <a:extLst>
              <a:ext uri="{FF2B5EF4-FFF2-40B4-BE49-F238E27FC236}">
                <a16:creationId xmlns:a16="http://schemas.microsoft.com/office/drawing/2014/main" id="{84B19301-6694-472C-BFA6-300EF81728CA}"/>
              </a:ext>
            </a:extLst>
          </p:cNvPr>
          <p:cNvSpPr/>
          <p:nvPr/>
        </p:nvSpPr>
        <p:spPr bwMode="auto">
          <a:xfrm>
            <a:off x="701290" y="3568262"/>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短期大学</a:t>
            </a:r>
            <a:br>
              <a:rPr kumimoji="1" lang="en-US" altLang="ja-JP" sz="1200" dirty="0">
                <a:solidFill>
                  <a:schemeClr val="tx1"/>
                </a:solidFill>
                <a:latin typeface="Segoe" pitchFamily="34" charset="0"/>
              </a:rPr>
            </a:br>
            <a:r>
              <a:rPr kumimoji="1" lang="ja-JP" altLang="en-US" sz="1200" dirty="0">
                <a:solidFill>
                  <a:schemeClr val="tx1"/>
                </a:solidFill>
                <a:latin typeface="Segoe" pitchFamily="34" charset="0"/>
              </a:rPr>
              <a:t>収容率</a:t>
            </a:r>
          </a:p>
        </p:txBody>
      </p:sp>
      <p:cxnSp>
        <p:nvCxnSpPr>
          <p:cNvPr id="111" name="直線矢印コネクタ 110">
            <a:extLst>
              <a:ext uri="{FF2B5EF4-FFF2-40B4-BE49-F238E27FC236}">
                <a16:creationId xmlns:a16="http://schemas.microsoft.com/office/drawing/2014/main" id="{CC5FB23A-FE29-47B8-974C-489FDFD9CF63}"/>
              </a:ext>
            </a:extLst>
          </p:cNvPr>
          <p:cNvCxnSpPr>
            <a:cxnSpLocks/>
            <a:stCxn id="104" idx="1"/>
            <a:endCxn id="110" idx="3"/>
          </p:cNvCxnSpPr>
          <p:nvPr/>
        </p:nvCxnSpPr>
        <p:spPr>
          <a:xfrm flipH="1" flipV="1">
            <a:off x="1853419" y="3784286"/>
            <a:ext cx="569977" cy="4754"/>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2" name="テキスト ボックス 111">
            <a:extLst>
              <a:ext uri="{FF2B5EF4-FFF2-40B4-BE49-F238E27FC236}">
                <a16:creationId xmlns:a16="http://schemas.microsoft.com/office/drawing/2014/main" id="{B8C94ED9-15AA-44D4-B8F1-3452CB60DC9C}"/>
              </a:ext>
            </a:extLst>
          </p:cNvPr>
          <p:cNvSpPr txBox="1"/>
          <p:nvPr/>
        </p:nvSpPr>
        <p:spPr>
          <a:xfrm>
            <a:off x="1043608" y="4699840"/>
            <a:ext cx="2529229" cy="523220"/>
          </a:xfrm>
          <a:prstGeom prst="rect">
            <a:avLst/>
          </a:prstGeom>
          <a:noFill/>
        </p:spPr>
        <p:txBody>
          <a:bodyPr wrap="square" rtlCol="0">
            <a:spAutoFit/>
          </a:bodyPr>
          <a:lstStyle/>
          <a:p>
            <a:r>
              <a:rPr kumimoji="1" lang="ja-JP" altLang="en-US" sz="1400" dirty="0"/>
              <a:t>短期大学進学率と所得、平均児童数の相関は認められない</a:t>
            </a:r>
          </a:p>
        </p:txBody>
      </p:sp>
      <p:sp>
        <p:nvSpPr>
          <p:cNvPr id="113" name="正方形/長方形 112">
            <a:extLst>
              <a:ext uri="{FF2B5EF4-FFF2-40B4-BE49-F238E27FC236}">
                <a16:creationId xmlns:a16="http://schemas.microsoft.com/office/drawing/2014/main" id="{D95E8737-741E-4CDE-B963-4EB34DDE1BB8}"/>
              </a:ext>
            </a:extLst>
          </p:cNvPr>
          <p:cNvSpPr/>
          <p:nvPr/>
        </p:nvSpPr>
        <p:spPr bwMode="auto">
          <a:xfrm>
            <a:off x="3784375" y="4437112"/>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b="1" dirty="0">
                <a:solidFill>
                  <a:schemeClr val="tx1"/>
                </a:solidFill>
                <a:latin typeface="Segoe" pitchFamily="34" charset="0"/>
              </a:rPr>
              <a:t>平均児童数</a:t>
            </a:r>
          </a:p>
        </p:txBody>
      </p:sp>
      <p:cxnSp>
        <p:nvCxnSpPr>
          <p:cNvPr id="114" name="直線矢印コネクタ 113">
            <a:extLst>
              <a:ext uri="{FF2B5EF4-FFF2-40B4-BE49-F238E27FC236}">
                <a16:creationId xmlns:a16="http://schemas.microsoft.com/office/drawing/2014/main" id="{2A30D440-FC25-48D7-9683-A889C01B7FC0}"/>
              </a:ext>
            </a:extLst>
          </p:cNvPr>
          <p:cNvCxnSpPr>
            <a:cxnSpLocks/>
            <a:stCxn id="113" idx="3"/>
            <a:endCxn id="93" idx="2"/>
          </p:cNvCxnSpPr>
          <p:nvPr/>
        </p:nvCxnSpPr>
        <p:spPr>
          <a:xfrm flipV="1">
            <a:off x="4936504" y="4221088"/>
            <a:ext cx="715617" cy="432048"/>
          </a:xfrm>
          <a:prstGeom prst="straightConnector1">
            <a:avLst/>
          </a:prstGeom>
          <a:ln w="381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5" name="正方形/長方形 114">
            <a:extLst>
              <a:ext uri="{FF2B5EF4-FFF2-40B4-BE49-F238E27FC236}">
                <a16:creationId xmlns:a16="http://schemas.microsoft.com/office/drawing/2014/main" id="{E70FF4FD-04A9-4D96-B585-2AC448878891}"/>
              </a:ext>
            </a:extLst>
          </p:cNvPr>
          <p:cNvSpPr/>
          <p:nvPr/>
        </p:nvSpPr>
        <p:spPr bwMode="auto">
          <a:xfrm>
            <a:off x="3748381" y="1541726"/>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b="1" dirty="0">
                <a:solidFill>
                  <a:schemeClr val="tx1"/>
                </a:solidFill>
                <a:latin typeface="Segoe" pitchFamily="34" charset="0"/>
              </a:rPr>
              <a:t>男女役割分担意識</a:t>
            </a:r>
          </a:p>
        </p:txBody>
      </p:sp>
      <p:cxnSp>
        <p:nvCxnSpPr>
          <p:cNvPr id="116" name="直線矢印コネクタ 115">
            <a:extLst>
              <a:ext uri="{FF2B5EF4-FFF2-40B4-BE49-F238E27FC236}">
                <a16:creationId xmlns:a16="http://schemas.microsoft.com/office/drawing/2014/main" id="{CD091769-CAFD-4920-BEC9-D5851B93BA77}"/>
              </a:ext>
            </a:extLst>
          </p:cNvPr>
          <p:cNvCxnSpPr>
            <a:cxnSpLocks/>
            <a:stCxn id="115" idx="2"/>
          </p:cNvCxnSpPr>
          <p:nvPr/>
        </p:nvCxnSpPr>
        <p:spPr>
          <a:xfrm flipH="1">
            <a:off x="3932876" y="1973774"/>
            <a:ext cx="391570" cy="447114"/>
          </a:xfrm>
          <a:prstGeom prst="straightConnector1">
            <a:avLst/>
          </a:prstGeom>
          <a:ln w="381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7" name="正方形/長方形 116">
            <a:extLst>
              <a:ext uri="{FF2B5EF4-FFF2-40B4-BE49-F238E27FC236}">
                <a16:creationId xmlns:a16="http://schemas.microsoft.com/office/drawing/2014/main" id="{510E22AB-D4C5-4B69-B816-4838124C2970}"/>
              </a:ext>
            </a:extLst>
          </p:cNvPr>
          <p:cNvSpPr/>
          <p:nvPr/>
        </p:nvSpPr>
        <p:spPr bwMode="auto">
          <a:xfrm>
            <a:off x="6283060" y="1541726"/>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b="1" dirty="0">
                <a:solidFill>
                  <a:schemeClr val="tx1"/>
                </a:solidFill>
                <a:latin typeface="Segoe" pitchFamily="34" charset="0"/>
              </a:rPr>
              <a:t>大卒率</a:t>
            </a:r>
          </a:p>
        </p:txBody>
      </p:sp>
      <p:cxnSp>
        <p:nvCxnSpPr>
          <p:cNvPr id="118" name="直線矢印コネクタ 117">
            <a:extLst>
              <a:ext uri="{FF2B5EF4-FFF2-40B4-BE49-F238E27FC236}">
                <a16:creationId xmlns:a16="http://schemas.microsoft.com/office/drawing/2014/main" id="{02F12614-11F9-4F97-A12C-BAD85736DCDB}"/>
              </a:ext>
            </a:extLst>
          </p:cNvPr>
          <p:cNvCxnSpPr>
            <a:cxnSpLocks/>
            <a:stCxn id="117" idx="2"/>
          </p:cNvCxnSpPr>
          <p:nvPr/>
        </p:nvCxnSpPr>
        <p:spPr>
          <a:xfrm flipH="1">
            <a:off x="6451791" y="1973774"/>
            <a:ext cx="407334" cy="447114"/>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9" name="テキスト ボックス 118">
            <a:extLst>
              <a:ext uri="{FF2B5EF4-FFF2-40B4-BE49-F238E27FC236}">
                <a16:creationId xmlns:a16="http://schemas.microsoft.com/office/drawing/2014/main" id="{B28BB013-8FC8-46F6-AF66-943006DC5B4D}"/>
              </a:ext>
            </a:extLst>
          </p:cNvPr>
          <p:cNvSpPr txBox="1"/>
          <p:nvPr/>
        </p:nvSpPr>
        <p:spPr>
          <a:xfrm>
            <a:off x="5686341" y="3152001"/>
            <a:ext cx="720079" cy="307777"/>
          </a:xfrm>
          <a:prstGeom prst="rect">
            <a:avLst/>
          </a:prstGeom>
          <a:noFill/>
        </p:spPr>
        <p:txBody>
          <a:bodyPr wrap="square" rtlCol="0">
            <a:spAutoFit/>
          </a:bodyPr>
          <a:lstStyle>
            <a:defPPr>
              <a:defRPr lang="en-US"/>
            </a:defPPr>
            <a:lvl1pPr>
              <a:defRPr kumimoji="1" sz="1200"/>
            </a:lvl1pPr>
          </a:lstStyle>
          <a:p>
            <a:pPr algn="ctr"/>
            <a:r>
              <a:rPr lang="en-US" altLang="ja-JP" sz="1400" dirty="0">
                <a:solidFill>
                  <a:schemeClr val="tx2"/>
                </a:solidFill>
                <a:latin typeface="+mn-ea"/>
              </a:rPr>
              <a:t>-0.601</a:t>
            </a:r>
            <a:endParaRPr lang="ja-JP" altLang="en-US" sz="1400" dirty="0">
              <a:solidFill>
                <a:schemeClr val="tx2"/>
              </a:solidFill>
              <a:latin typeface="+mn-ea"/>
            </a:endParaRPr>
          </a:p>
        </p:txBody>
      </p:sp>
      <p:sp>
        <p:nvSpPr>
          <p:cNvPr id="120" name="テキスト ボックス 119">
            <a:extLst>
              <a:ext uri="{FF2B5EF4-FFF2-40B4-BE49-F238E27FC236}">
                <a16:creationId xmlns:a16="http://schemas.microsoft.com/office/drawing/2014/main" id="{5D1520BF-9919-4339-B6A3-3EEF55149477}"/>
              </a:ext>
            </a:extLst>
          </p:cNvPr>
          <p:cNvSpPr txBox="1"/>
          <p:nvPr/>
        </p:nvSpPr>
        <p:spPr>
          <a:xfrm>
            <a:off x="6221366" y="3419619"/>
            <a:ext cx="720079" cy="307777"/>
          </a:xfrm>
          <a:prstGeom prst="rect">
            <a:avLst/>
          </a:prstGeom>
          <a:noFill/>
        </p:spPr>
        <p:txBody>
          <a:bodyPr wrap="square" rtlCol="0">
            <a:spAutoFit/>
          </a:bodyPr>
          <a:lstStyle>
            <a:defPPr>
              <a:defRPr lang="en-US"/>
            </a:defPPr>
            <a:lvl1pPr>
              <a:defRPr kumimoji="1" sz="1200"/>
            </a:lvl1pPr>
          </a:lstStyle>
          <a:p>
            <a:pPr algn="ctr"/>
            <a:r>
              <a:rPr lang="en-US" altLang="ja-JP" sz="1400" dirty="0">
                <a:solidFill>
                  <a:srgbClr val="FF0000"/>
                </a:solidFill>
                <a:latin typeface="+mn-ea"/>
              </a:rPr>
              <a:t>0.815</a:t>
            </a:r>
            <a:endParaRPr lang="ja-JP" altLang="en-US" sz="1400" dirty="0">
              <a:solidFill>
                <a:srgbClr val="FF0000"/>
              </a:solidFill>
              <a:latin typeface="+mn-ea"/>
            </a:endParaRPr>
          </a:p>
        </p:txBody>
      </p:sp>
      <p:sp>
        <p:nvSpPr>
          <p:cNvPr id="121" name="テキスト ボックス 120">
            <a:extLst>
              <a:ext uri="{FF2B5EF4-FFF2-40B4-BE49-F238E27FC236}">
                <a16:creationId xmlns:a16="http://schemas.microsoft.com/office/drawing/2014/main" id="{2E441C30-BC02-47B9-9438-7422308AD10E}"/>
              </a:ext>
            </a:extLst>
          </p:cNvPr>
          <p:cNvSpPr txBox="1"/>
          <p:nvPr/>
        </p:nvSpPr>
        <p:spPr>
          <a:xfrm>
            <a:off x="3964405" y="3054732"/>
            <a:ext cx="720079" cy="738664"/>
          </a:xfrm>
          <a:prstGeom prst="rect">
            <a:avLst/>
          </a:prstGeom>
          <a:noFill/>
        </p:spPr>
        <p:txBody>
          <a:bodyPr wrap="square" rtlCol="0">
            <a:spAutoFit/>
          </a:bodyPr>
          <a:lstStyle>
            <a:defPPr>
              <a:defRPr lang="en-US"/>
            </a:defPPr>
            <a:lvl1pPr>
              <a:defRPr kumimoji="1" sz="1200"/>
            </a:lvl1pPr>
          </a:lstStyle>
          <a:p>
            <a:pPr algn="ctr"/>
            <a:r>
              <a:rPr lang="en-US" altLang="ja-JP" sz="1400" dirty="0">
                <a:solidFill>
                  <a:schemeClr val="tx2"/>
                </a:solidFill>
                <a:latin typeface="+mn-ea"/>
              </a:rPr>
              <a:t>-0.394</a:t>
            </a:r>
          </a:p>
          <a:p>
            <a:pPr algn="ctr"/>
            <a:r>
              <a:rPr lang="ja-JP" altLang="en-US" sz="1400" dirty="0">
                <a:solidFill>
                  <a:schemeClr val="tx2"/>
                </a:solidFill>
                <a:latin typeface="+mn-ea"/>
              </a:rPr>
              <a:t>女性は</a:t>
            </a:r>
            <a:endParaRPr lang="en-US" altLang="ja-JP" sz="1400" dirty="0">
              <a:solidFill>
                <a:schemeClr val="tx2"/>
              </a:solidFill>
              <a:latin typeface="+mn-ea"/>
            </a:endParaRPr>
          </a:p>
          <a:p>
            <a:pPr algn="ctr"/>
            <a:r>
              <a:rPr lang="en-US" altLang="ja-JP" sz="1400" dirty="0">
                <a:solidFill>
                  <a:schemeClr val="tx2"/>
                </a:solidFill>
                <a:latin typeface="+mn-ea"/>
              </a:rPr>
              <a:t>-0.474</a:t>
            </a:r>
            <a:endParaRPr lang="ja-JP" altLang="en-US" sz="1400" dirty="0">
              <a:solidFill>
                <a:schemeClr val="tx2"/>
              </a:solidFill>
              <a:latin typeface="+mn-ea"/>
            </a:endParaRPr>
          </a:p>
        </p:txBody>
      </p:sp>
      <p:sp>
        <p:nvSpPr>
          <p:cNvPr id="122" name="テキスト ボックス 121">
            <a:extLst>
              <a:ext uri="{FF2B5EF4-FFF2-40B4-BE49-F238E27FC236}">
                <a16:creationId xmlns:a16="http://schemas.microsoft.com/office/drawing/2014/main" id="{AC459E90-AEFF-4691-ADE8-4B995410A3FF}"/>
              </a:ext>
            </a:extLst>
          </p:cNvPr>
          <p:cNvSpPr txBox="1"/>
          <p:nvPr/>
        </p:nvSpPr>
        <p:spPr>
          <a:xfrm>
            <a:off x="1691680" y="3049796"/>
            <a:ext cx="1321174" cy="523220"/>
          </a:xfrm>
          <a:prstGeom prst="rect">
            <a:avLst/>
          </a:prstGeom>
          <a:noFill/>
        </p:spPr>
        <p:txBody>
          <a:bodyPr wrap="square" rtlCol="0">
            <a:spAutoFit/>
          </a:bodyPr>
          <a:lstStyle>
            <a:defPPr>
              <a:defRPr lang="en-US"/>
            </a:defPPr>
            <a:lvl1pPr>
              <a:defRPr kumimoji="1" sz="1200"/>
            </a:lvl1pPr>
          </a:lstStyle>
          <a:p>
            <a:pPr algn="r"/>
            <a:r>
              <a:rPr lang="en-US" altLang="ja-JP" sz="1400" dirty="0">
                <a:solidFill>
                  <a:schemeClr val="tx2"/>
                </a:solidFill>
                <a:latin typeface="+mn-ea"/>
              </a:rPr>
              <a:t>-0.661</a:t>
            </a:r>
            <a:br>
              <a:rPr lang="en-US" altLang="ja-JP" sz="1400" dirty="0">
                <a:solidFill>
                  <a:schemeClr val="tx2"/>
                </a:solidFill>
                <a:latin typeface="+mn-ea"/>
              </a:rPr>
            </a:br>
            <a:r>
              <a:rPr lang="ja-JP" altLang="en-US" sz="1400" dirty="0">
                <a:solidFill>
                  <a:schemeClr val="tx2"/>
                </a:solidFill>
                <a:latin typeface="+mn-ea"/>
              </a:rPr>
              <a:t>女性は</a:t>
            </a:r>
            <a:r>
              <a:rPr lang="en-US" altLang="ja-JP" sz="1400" dirty="0">
                <a:solidFill>
                  <a:schemeClr val="tx2"/>
                </a:solidFill>
                <a:latin typeface="+mn-ea"/>
              </a:rPr>
              <a:t>-0.715</a:t>
            </a:r>
            <a:endParaRPr lang="ja-JP" altLang="en-US" sz="1400" dirty="0">
              <a:solidFill>
                <a:schemeClr val="tx2"/>
              </a:solidFill>
              <a:latin typeface="+mn-ea"/>
            </a:endParaRPr>
          </a:p>
        </p:txBody>
      </p:sp>
      <p:sp>
        <p:nvSpPr>
          <p:cNvPr id="123" name="テキスト ボックス 122">
            <a:extLst>
              <a:ext uri="{FF2B5EF4-FFF2-40B4-BE49-F238E27FC236}">
                <a16:creationId xmlns:a16="http://schemas.microsoft.com/office/drawing/2014/main" id="{44CB7093-E1F8-4C0E-8DF6-675B230FD410}"/>
              </a:ext>
            </a:extLst>
          </p:cNvPr>
          <p:cNvSpPr txBox="1"/>
          <p:nvPr/>
        </p:nvSpPr>
        <p:spPr>
          <a:xfrm>
            <a:off x="6614611" y="5136070"/>
            <a:ext cx="1441420" cy="307777"/>
          </a:xfrm>
          <a:prstGeom prst="rect">
            <a:avLst/>
          </a:prstGeom>
          <a:noFill/>
        </p:spPr>
        <p:txBody>
          <a:bodyPr wrap="none" rtlCol="0">
            <a:spAutoFit/>
          </a:bodyPr>
          <a:lstStyle/>
          <a:p>
            <a:r>
              <a:rPr kumimoji="1" lang="ja-JP" altLang="en-US" sz="1400" dirty="0"/>
              <a:t>数値は相関係数</a:t>
            </a:r>
          </a:p>
        </p:txBody>
      </p:sp>
      <p:sp>
        <p:nvSpPr>
          <p:cNvPr id="124" name="テキスト ボックス 123">
            <a:extLst>
              <a:ext uri="{FF2B5EF4-FFF2-40B4-BE49-F238E27FC236}">
                <a16:creationId xmlns:a16="http://schemas.microsoft.com/office/drawing/2014/main" id="{6843CFCD-C4B1-4B4C-93C9-3B644BEC6FC1}"/>
              </a:ext>
            </a:extLst>
          </p:cNvPr>
          <p:cNvSpPr txBox="1"/>
          <p:nvPr/>
        </p:nvSpPr>
        <p:spPr>
          <a:xfrm>
            <a:off x="1766136" y="3490066"/>
            <a:ext cx="720079" cy="307777"/>
          </a:xfrm>
          <a:prstGeom prst="rect">
            <a:avLst/>
          </a:prstGeom>
          <a:noFill/>
        </p:spPr>
        <p:txBody>
          <a:bodyPr wrap="square" rtlCol="0">
            <a:spAutoFit/>
          </a:bodyPr>
          <a:lstStyle>
            <a:defPPr>
              <a:defRPr lang="en-US"/>
            </a:defPPr>
            <a:lvl1pPr>
              <a:defRPr kumimoji="1" sz="1200"/>
            </a:lvl1pPr>
          </a:lstStyle>
          <a:p>
            <a:pPr algn="ctr"/>
            <a:r>
              <a:rPr lang="en-US" altLang="ja-JP" sz="1400" dirty="0">
                <a:solidFill>
                  <a:srgbClr val="FF0000"/>
                </a:solidFill>
                <a:latin typeface="+mn-ea"/>
              </a:rPr>
              <a:t>0.780</a:t>
            </a:r>
            <a:endParaRPr lang="ja-JP" altLang="en-US" sz="1400" dirty="0">
              <a:solidFill>
                <a:srgbClr val="FF0000"/>
              </a:solidFill>
              <a:latin typeface="+mn-ea"/>
            </a:endParaRPr>
          </a:p>
        </p:txBody>
      </p:sp>
      <p:sp>
        <p:nvSpPr>
          <p:cNvPr id="125" name="テキスト ボックス 124">
            <a:extLst>
              <a:ext uri="{FF2B5EF4-FFF2-40B4-BE49-F238E27FC236}">
                <a16:creationId xmlns:a16="http://schemas.microsoft.com/office/drawing/2014/main" id="{BEF9707E-24C7-444E-99A4-F59D2C1D07EE}"/>
              </a:ext>
            </a:extLst>
          </p:cNvPr>
          <p:cNvSpPr txBox="1"/>
          <p:nvPr/>
        </p:nvSpPr>
        <p:spPr>
          <a:xfrm>
            <a:off x="5107439" y="4798312"/>
            <a:ext cx="720079" cy="307777"/>
          </a:xfrm>
          <a:prstGeom prst="rect">
            <a:avLst/>
          </a:prstGeom>
          <a:noFill/>
        </p:spPr>
        <p:txBody>
          <a:bodyPr wrap="square" rtlCol="0">
            <a:spAutoFit/>
          </a:bodyPr>
          <a:lstStyle>
            <a:defPPr>
              <a:defRPr lang="en-US"/>
            </a:defPPr>
            <a:lvl1pPr>
              <a:defRPr kumimoji="1" sz="1200"/>
            </a:lvl1pPr>
          </a:lstStyle>
          <a:p>
            <a:pPr algn="ctr"/>
            <a:r>
              <a:rPr lang="en-US" altLang="ja-JP" sz="1400" dirty="0">
                <a:solidFill>
                  <a:srgbClr val="FF0000"/>
                </a:solidFill>
                <a:latin typeface="+mn-ea"/>
              </a:rPr>
              <a:t>0.799</a:t>
            </a:r>
            <a:endParaRPr lang="ja-JP" altLang="en-US" sz="1400" dirty="0">
              <a:solidFill>
                <a:srgbClr val="FF0000"/>
              </a:solidFill>
              <a:latin typeface="+mn-ea"/>
            </a:endParaRPr>
          </a:p>
        </p:txBody>
      </p:sp>
      <p:sp>
        <p:nvSpPr>
          <p:cNvPr id="126" name="テキスト ボックス 125">
            <a:extLst>
              <a:ext uri="{FF2B5EF4-FFF2-40B4-BE49-F238E27FC236}">
                <a16:creationId xmlns:a16="http://schemas.microsoft.com/office/drawing/2014/main" id="{89FE5E8A-ADB6-46A1-AF38-0115AB59DEEC}"/>
              </a:ext>
            </a:extLst>
          </p:cNvPr>
          <p:cNvSpPr txBox="1"/>
          <p:nvPr/>
        </p:nvSpPr>
        <p:spPr>
          <a:xfrm>
            <a:off x="4607997" y="4181465"/>
            <a:ext cx="720079" cy="307777"/>
          </a:xfrm>
          <a:prstGeom prst="rect">
            <a:avLst/>
          </a:prstGeom>
          <a:noFill/>
        </p:spPr>
        <p:txBody>
          <a:bodyPr wrap="square" rtlCol="0">
            <a:spAutoFit/>
          </a:bodyPr>
          <a:lstStyle>
            <a:defPPr>
              <a:defRPr lang="en-US"/>
            </a:defPPr>
            <a:lvl1pPr>
              <a:defRPr kumimoji="1" sz="1200"/>
            </a:lvl1pPr>
          </a:lstStyle>
          <a:p>
            <a:pPr algn="ctr"/>
            <a:r>
              <a:rPr lang="en-US" altLang="ja-JP" sz="1400" dirty="0">
                <a:solidFill>
                  <a:schemeClr val="tx2"/>
                </a:solidFill>
                <a:latin typeface="+mn-ea"/>
              </a:rPr>
              <a:t>-0.548</a:t>
            </a:r>
            <a:endParaRPr lang="ja-JP" altLang="en-US" sz="1400" dirty="0">
              <a:solidFill>
                <a:schemeClr val="tx2"/>
              </a:solidFill>
              <a:latin typeface="+mn-ea"/>
            </a:endParaRPr>
          </a:p>
        </p:txBody>
      </p:sp>
      <p:sp>
        <p:nvSpPr>
          <p:cNvPr id="127" name="テキスト ボックス 126">
            <a:extLst>
              <a:ext uri="{FF2B5EF4-FFF2-40B4-BE49-F238E27FC236}">
                <a16:creationId xmlns:a16="http://schemas.microsoft.com/office/drawing/2014/main" id="{C08B7288-2FCC-4103-9A21-391C1B501151}"/>
              </a:ext>
            </a:extLst>
          </p:cNvPr>
          <p:cNvSpPr txBox="1"/>
          <p:nvPr/>
        </p:nvSpPr>
        <p:spPr>
          <a:xfrm>
            <a:off x="6588224" y="2060848"/>
            <a:ext cx="720079" cy="307777"/>
          </a:xfrm>
          <a:prstGeom prst="rect">
            <a:avLst/>
          </a:prstGeom>
          <a:noFill/>
        </p:spPr>
        <p:txBody>
          <a:bodyPr wrap="square" rtlCol="0">
            <a:spAutoFit/>
          </a:bodyPr>
          <a:lstStyle>
            <a:defPPr>
              <a:defRPr lang="en-US"/>
            </a:defPPr>
            <a:lvl1pPr>
              <a:defRPr kumimoji="1" sz="1200"/>
            </a:lvl1pPr>
          </a:lstStyle>
          <a:p>
            <a:pPr algn="ctr"/>
            <a:r>
              <a:rPr lang="en-US" altLang="ja-JP" sz="1400" dirty="0">
                <a:solidFill>
                  <a:srgbClr val="FF0000"/>
                </a:solidFill>
                <a:latin typeface="+mn-ea"/>
              </a:rPr>
              <a:t>0.868</a:t>
            </a:r>
            <a:endParaRPr lang="ja-JP" altLang="en-US" sz="1400" dirty="0">
              <a:solidFill>
                <a:srgbClr val="FF0000"/>
              </a:solidFill>
              <a:latin typeface="+mn-ea"/>
            </a:endParaRPr>
          </a:p>
        </p:txBody>
      </p:sp>
      <p:sp>
        <p:nvSpPr>
          <p:cNvPr id="128" name="テキスト ボックス 127">
            <a:extLst>
              <a:ext uri="{FF2B5EF4-FFF2-40B4-BE49-F238E27FC236}">
                <a16:creationId xmlns:a16="http://schemas.microsoft.com/office/drawing/2014/main" id="{E5159934-41DA-491E-89F0-CDF3FB2344CA}"/>
              </a:ext>
            </a:extLst>
          </p:cNvPr>
          <p:cNvSpPr txBox="1"/>
          <p:nvPr/>
        </p:nvSpPr>
        <p:spPr>
          <a:xfrm>
            <a:off x="3491880" y="1969095"/>
            <a:ext cx="720079" cy="307777"/>
          </a:xfrm>
          <a:prstGeom prst="rect">
            <a:avLst/>
          </a:prstGeom>
          <a:noFill/>
        </p:spPr>
        <p:txBody>
          <a:bodyPr wrap="square" rtlCol="0">
            <a:spAutoFit/>
          </a:bodyPr>
          <a:lstStyle>
            <a:defPPr>
              <a:defRPr lang="en-US"/>
            </a:defPPr>
            <a:lvl1pPr>
              <a:defRPr kumimoji="1" sz="1200"/>
            </a:lvl1pPr>
          </a:lstStyle>
          <a:p>
            <a:pPr algn="ctr"/>
            <a:r>
              <a:rPr lang="en-US" altLang="ja-JP" sz="1400" dirty="0">
                <a:solidFill>
                  <a:schemeClr val="tx2"/>
                </a:solidFill>
                <a:latin typeface="+mn-ea"/>
              </a:rPr>
              <a:t>-0.401</a:t>
            </a:r>
            <a:endParaRPr lang="ja-JP" altLang="en-US" sz="1400" dirty="0">
              <a:solidFill>
                <a:schemeClr val="tx2"/>
              </a:solidFill>
              <a:latin typeface="+mn-ea"/>
            </a:endParaRPr>
          </a:p>
        </p:txBody>
      </p:sp>
    </p:spTree>
    <p:extLst>
      <p:ext uri="{BB962C8B-B14F-4D97-AF65-F5344CB8AC3E}">
        <p14:creationId xmlns:p14="http://schemas.microsoft.com/office/powerpoint/2010/main" val="2658864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21784D-048A-49F5-B60C-439C5D260E82}"/>
              </a:ext>
            </a:extLst>
          </p:cNvPr>
          <p:cNvSpPr>
            <a:spLocks noGrp="1"/>
          </p:cNvSpPr>
          <p:nvPr>
            <p:ph type="title"/>
          </p:nvPr>
        </p:nvSpPr>
        <p:spPr/>
        <p:txBody>
          <a:bodyPr/>
          <a:lstStyle/>
          <a:p>
            <a:r>
              <a:rPr lang="ja-JP" altLang="en-US" dirty="0"/>
              <a:t>地域毎の男女格差のパターン</a:t>
            </a:r>
            <a:r>
              <a:rPr lang="ja-JP" altLang="en-US" sz="3200" dirty="0"/>
              <a:t>（再掲）</a:t>
            </a:r>
            <a:endParaRPr lang="ja-JP" altLang="en-US" dirty="0"/>
          </a:p>
        </p:txBody>
      </p:sp>
      <p:graphicFrame>
        <p:nvGraphicFramePr>
          <p:cNvPr id="3" name="コンテンツ プレースホルダー 2">
            <a:extLst>
              <a:ext uri="{FF2B5EF4-FFF2-40B4-BE49-F238E27FC236}">
                <a16:creationId xmlns:a16="http://schemas.microsoft.com/office/drawing/2014/main" id="{A51A976B-276E-458A-A182-9CDC9E47BEEC}"/>
              </a:ext>
            </a:extLst>
          </p:cNvPr>
          <p:cNvGraphicFramePr>
            <a:graphicFrameLocks noGrp="1"/>
          </p:cNvGraphicFramePr>
          <p:nvPr>
            <p:ph idx="1"/>
            <p:extLst>
              <p:ext uri="{D42A27DB-BD31-4B8C-83A1-F6EECF244321}">
                <p14:modId xmlns:p14="http://schemas.microsoft.com/office/powerpoint/2010/main" val="1793680352"/>
              </p:ext>
            </p:extLst>
          </p:nvPr>
        </p:nvGraphicFramePr>
        <p:xfrm>
          <a:off x="381000" y="1477912"/>
          <a:ext cx="8511480" cy="4871920"/>
        </p:xfrm>
        <a:graphic>
          <a:graphicData uri="http://schemas.openxmlformats.org/drawingml/2006/table">
            <a:tbl>
              <a:tblPr firstRow="1" bandRow="1">
                <a:tableStyleId>{21E4AEA4-8DFA-4A89-87EB-49C32662AFE0}</a:tableStyleId>
              </a:tblPr>
              <a:tblGrid>
                <a:gridCol w="1742728">
                  <a:extLst>
                    <a:ext uri="{9D8B030D-6E8A-4147-A177-3AD203B41FA5}">
                      <a16:colId xmlns:a16="http://schemas.microsoft.com/office/drawing/2014/main" val="2015816876"/>
                    </a:ext>
                  </a:extLst>
                </a:gridCol>
                <a:gridCol w="1080120">
                  <a:extLst>
                    <a:ext uri="{9D8B030D-6E8A-4147-A177-3AD203B41FA5}">
                      <a16:colId xmlns:a16="http://schemas.microsoft.com/office/drawing/2014/main" val="437500667"/>
                    </a:ext>
                  </a:extLst>
                </a:gridCol>
                <a:gridCol w="5688632">
                  <a:extLst>
                    <a:ext uri="{9D8B030D-6E8A-4147-A177-3AD203B41FA5}">
                      <a16:colId xmlns:a16="http://schemas.microsoft.com/office/drawing/2014/main" val="3420565972"/>
                    </a:ext>
                  </a:extLst>
                </a:gridCol>
              </a:tblGrid>
              <a:tr h="0">
                <a:tc>
                  <a:txBody>
                    <a:bodyPr/>
                    <a:lstStyle/>
                    <a:p>
                      <a:pPr indent="63500" algn="ctr">
                        <a:lnSpc>
                          <a:spcPct val="120000"/>
                        </a:lnSpc>
                        <a:spcAft>
                          <a:spcPts val="0"/>
                        </a:spcAft>
                      </a:pPr>
                      <a:r>
                        <a:rPr lang="ja-JP" sz="1800" kern="100" spc="20" dirty="0">
                          <a:effectLst/>
                        </a:rPr>
                        <a:t>タイプ</a:t>
                      </a:r>
                      <a:endParaRPr lang="ja-JP" sz="1800" kern="100" spc="20" dirty="0">
                        <a:effectLst/>
                        <a:latin typeface="Times New Roman" panose="02020603050405020304" pitchFamily="18" charset="0"/>
                        <a:ea typeface="ＭＳ Ｐ明朝" panose="02020600040205080304" pitchFamily="18" charset="-128"/>
                      </a:endParaRPr>
                    </a:p>
                  </a:txBody>
                  <a:tcPr marL="36000" marR="36000" marT="36000" marB="36000" anchor="ctr"/>
                </a:tc>
                <a:tc>
                  <a:txBody>
                    <a:bodyPr/>
                    <a:lstStyle/>
                    <a:p>
                      <a:pPr indent="63500" algn="ctr">
                        <a:lnSpc>
                          <a:spcPct val="120000"/>
                        </a:lnSpc>
                        <a:spcAft>
                          <a:spcPts val="0"/>
                        </a:spcAft>
                      </a:pPr>
                      <a:r>
                        <a:rPr lang="ja-JP" sz="1800" kern="100" spc="20">
                          <a:effectLst/>
                        </a:rPr>
                        <a:t>都道府県</a:t>
                      </a:r>
                      <a:endParaRPr lang="ja-JP" sz="1800" kern="100" spc="20">
                        <a:effectLst/>
                        <a:latin typeface="Times New Roman" panose="02020603050405020304" pitchFamily="18" charset="0"/>
                        <a:ea typeface="ＭＳ Ｐ明朝" panose="02020600040205080304" pitchFamily="18" charset="-128"/>
                      </a:endParaRPr>
                    </a:p>
                  </a:txBody>
                  <a:tcPr marL="36000" marR="36000" marT="36000" marB="36000" anchor="ctr"/>
                </a:tc>
                <a:tc>
                  <a:txBody>
                    <a:bodyPr/>
                    <a:lstStyle/>
                    <a:p>
                      <a:pPr indent="63500" algn="ctr">
                        <a:lnSpc>
                          <a:spcPct val="120000"/>
                        </a:lnSpc>
                        <a:spcAft>
                          <a:spcPts val="0"/>
                        </a:spcAft>
                      </a:pPr>
                      <a:r>
                        <a:rPr lang="ja-JP" sz="1800" kern="100" spc="20">
                          <a:effectLst/>
                        </a:rPr>
                        <a:t>特徴</a:t>
                      </a:r>
                      <a:endParaRPr lang="ja-JP" sz="1800" kern="100" spc="20">
                        <a:effectLst/>
                        <a:latin typeface="Times New Roman" panose="02020603050405020304" pitchFamily="18" charset="0"/>
                        <a:ea typeface="ＭＳ Ｐ明朝" panose="02020600040205080304" pitchFamily="18" charset="-128"/>
                      </a:endParaRPr>
                    </a:p>
                  </a:txBody>
                  <a:tcPr marL="36000" marR="36000" marT="36000" marB="36000" anchor="ctr"/>
                </a:tc>
                <a:extLst>
                  <a:ext uri="{0D108BD9-81ED-4DB2-BD59-A6C34878D82A}">
                    <a16:rowId xmlns:a16="http://schemas.microsoft.com/office/drawing/2014/main" val="4263668791"/>
                  </a:ext>
                </a:extLst>
              </a:tr>
              <a:tr h="233992">
                <a:tc>
                  <a:txBody>
                    <a:bodyPr/>
                    <a:lstStyle/>
                    <a:p>
                      <a:pPr marL="0" indent="0" algn="just">
                        <a:lnSpc>
                          <a:spcPct val="120000"/>
                        </a:lnSpc>
                        <a:spcAft>
                          <a:spcPts val="0"/>
                        </a:spcAft>
                      </a:pPr>
                      <a:r>
                        <a:rPr lang="ja-JP" sz="1800" kern="100" spc="20" dirty="0">
                          <a:effectLst/>
                        </a:rPr>
                        <a:t>高位解消タイプ</a:t>
                      </a:r>
                      <a:endParaRPr lang="ja-JP" sz="1800" kern="100" spc="20" dirty="0">
                        <a:effectLst/>
                        <a:latin typeface="Times New Roman" panose="02020603050405020304" pitchFamily="18" charset="0"/>
                        <a:ea typeface="ＭＳ Ｐ明朝" panose="02020600040205080304" pitchFamily="18" charset="-128"/>
                      </a:endParaRPr>
                    </a:p>
                  </a:txBody>
                  <a:tcPr marL="36000" marR="36000" marT="36000" marB="36000"/>
                </a:tc>
                <a:tc>
                  <a:txBody>
                    <a:bodyPr/>
                    <a:lstStyle/>
                    <a:p>
                      <a:pPr marL="0" indent="0" algn="just">
                        <a:lnSpc>
                          <a:spcPct val="120000"/>
                        </a:lnSpc>
                        <a:spcAft>
                          <a:spcPts val="0"/>
                        </a:spcAft>
                      </a:pPr>
                      <a:r>
                        <a:rPr lang="ja-JP" sz="1800" kern="100" spc="20" dirty="0">
                          <a:effectLst/>
                        </a:rPr>
                        <a:t>東京都</a:t>
                      </a:r>
                      <a:endParaRPr lang="en-US" altLang="ja-JP" sz="1800" kern="100" spc="20" dirty="0">
                        <a:effectLst/>
                      </a:endParaRPr>
                    </a:p>
                    <a:p>
                      <a:pPr marL="0" indent="0" algn="just">
                        <a:lnSpc>
                          <a:spcPct val="120000"/>
                        </a:lnSpc>
                        <a:spcAft>
                          <a:spcPts val="0"/>
                        </a:spcAft>
                      </a:pPr>
                      <a:r>
                        <a:rPr lang="ja-JP" altLang="en-US" sz="1800" kern="100" spc="20" dirty="0">
                          <a:effectLst/>
                        </a:rPr>
                        <a:t>（</a:t>
                      </a:r>
                      <a:r>
                        <a:rPr lang="ja-JP" sz="1800" kern="100" spc="20" dirty="0">
                          <a:effectLst/>
                        </a:rPr>
                        <a:t>京都府</a:t>
                      </a:r>
                      <a:r>
                        <a:rPr lang="ja-JP" altLang="en-US" sz="1800" kern="100" spc="20" dirty="0">
                          <a:effectLst/>
                        </a:rPr>
                        <a:t>）</a:t>
                      </a:r>
                      <a:endParaRPr lang="ja-JP" sz="1800" kern="100" spc="20" dirty="0">
                        <a:effectLst/>
                        <a:latin typeface="Times New Roman" panose="02020603050405020304" pitchFamily="18" charset="0"/>
                        <a:ea typeface="ＭＳ Ｐ明朝" panose="02020600040205080304" pitchFamily="18" charset="-128"/>
                      </a:endParaRPr>
                    </a:p>
                  </a:txBody>
                  <a:tcPr marL="36000" marR="36000" marT="36000" marB="36000"/>
                </a:tc>
                <a:tc>
                  <a:txBody>
                    <a:bodyPr/>
                    <a:lstStyle/>
                    <a:p>
                      <a:pPr marL="0" indent="0" algn="just">
                        <a:lnSpc>
                          <a:spcPct val="120000"/>
                        </a:lnSpc>
                        <a:spcAft>
                          <a:spcPts val="0"/>
                        </a:spcAft>
                      </a:pPr>
                      <a:r>
                        <a:rPr lang="ja-JP" sz="1800" kern="100" spc="20" dirty="0">
                          <a:effectLst/>
                        </a:rPr>
                        <a:t>全国と同様に男性と女性の大学進学率が共に上昇する中で、女性の大学進学率が男性の進学率に追いついている。</a:t>
                      </a:r>
                      <a:endParaRPr lang="ja-JP" sz="1800" kern="100" spc="20" dirty="0">
                        <a:effectLst/>
                        <a:latin typeface="Times New Roman" panose="02020603050405020304" pitchFamily="18" charset="0"/>
                        <a:ea typeface="ＭＳ Ｐ明朝" panose="02020600040205080304" pitchFamily="18" charset="-128"/>
                      </a:endParaRPr>
                    </a:p>
                  </a:txBody>
                  <a:tcPr marL="36000" marR="36000" marT="36000" marB="36000"/>
                </a:tc>
                <a:extLst>
                  <a:ext uri="{0D108BD9-81ED-4DB2-BD59-A6C34878D82A}">
                    <a16:rowId xmlns:a16="http://schemas.microsoft.com/office/drawing/2014/main" val="559862614"/>
                  </a:ext>
                </a:extLst>
              </a:tr>
              <a:tr h="327949">
                <a:tc>
                  <a:txBody>
                    <a:bodyPr/>
                    <a:lstStyle/>
                    <a:p>
                      <a:pPr marL="0" indent="0" algn="just" defTabSz="914363" rtl="0" eaLnBrk="1" latinLnBrk="0" hangingPunct="1">
                        <a:lnSpc>
                          <a:spcPct val="120000"/>
                        </a:lnSpc>
                        <a:spcAft>
                          <a:spcPts val="0"/>
                        </a:spcAft>
                      </a:pPr>
                      <a:r>
                        <a:rPr kumimoji="1" lang="ja-JP" altLang="en-US" sz="1800" kern="100" spc="20" dirty="0">
                          <a:solidFill>
                            <a:schemeClr val="dk1"/>
                          </a:solidFill>
                          <a:effectLst/>
                          <a:latin typeface="+mn-lt"/>
                          <a:ea typeface="+mn-ea"/>
                          <a:cs typeface="+mn-cs"/>
                        </a:rPr>
                        <a:t>男性加速・格差維持タイプ</a:t>
                      </a:r>
                    </a:p>
                  </a:txBody>
                  <a:tcPr marL="36000" marR="36000" marT="36000" marB="36000"/>
                </a:tc>
                <a:tc>
                  <a:txBody>
                    <a:bodyPr/>
                    <a:lstStyle/>
                    <a:p>
                      <a:pPr marL="0" indent="0" algn="just" defTabSz="914363" rtl="0" eaLnBrk="1" latinLnBrk="0" hangingPunct="1">
                        <a:lnSpc>
                          <a:spcPct val="120000"/>
                        </a:lnSpc>
                        <a:spcAft>
                          <a:spcPts val="0"/>
                        </a:spcAft>
                      </a:pPr>
                      <a:r>
                        <a:rPr kumimoji="1" lang="ja-JP" altLang="en-US" sz="1800" kern="100" spc="20" dirty="0">
                          <a:solidFill>
                            <a:schemeClr val="dk1"/>
                          </a:solidFill>
                          <a:effectLst/>
                          <a:latin typeface="+mn-lt"/>
                          <a:ea typeface="+mn-ea"/>
                          <a:cs typeface="+mn-cs"/>
                        </a:rPr>
                        <a:t>山梨県</a:t>
                      </a:r>
                      <a:endParaRPr kumimoji="1" lang="en-US" altLang="ja-JP" sz="1800" kern="100" spc="20" dirty="0">
                        <a:solidFill>
                          <a:schemeClr val="dk1"/>
                        </a:solidFill>
                        <a:effectLst/>
                        <a:latin typeface="+mn-lt"/>
                        <a:ea typeface="+mn-ea"/>
                        <a:cs typeface="+mn-cs"/>
                      </a:endParaRPr>
                    </a:p>
                    <a:p>
                      <a:pPr marL="0" indent="0" algn="just" defTabSz="914363" rtl="0" eaLnBrk="1" latinLnBrk="0" hangingPunct="1">
                        <a:lnSpc>
                          <a:spcPct val="120000"/>
                        </a:lnSpc>
                        <a:spcAft>
                          <a:spcPts val="0"/>
                        </a:spcAft>
                      </a:pPr>
                      <a:r>
                        <a:rPr kumimoji="1" lang="ja-JP" altLang="en-US" sz="1800" kern="100" spc="20" dirty="0">
                          <a:solidFill>
                            <a:schemeClr val="dk1"/>
                          </a:solidFill>
                          <a:effectLst/>
                          <a:latin typeface="+mn-lt"/>
                          <a:ea typeface="+mn-ea"/>
                          <a:cs typeface="+mn-cs"/>
                        </a:rPr>
                        <a:t>（奈良県）</a:t>
                      </a:r>
                    </a:p>
                  </a:txBody>
                  <a:tcPr marL="36000" marR="36000" marT="36000" marB="36000"/>
                </a:tc>
                <a:tc>
                  <a:txBody>
                    <a:bodyPr/>
                    <a:lstStyle/>
                    <a:p>
                      <a:pPr marL="0" indent="0" algn="just" defTabSz="914363" rtl="0" eaLnBrk="1" latinLnBrk="0" hangingPunct="1">
                        <a:lnSpc>
                          <a:spcPct val="120000"/>
                        </a:lnSpc>
                        <a:spcAft>
                          <a:spcPts val="0"/>
                        </a:spcAft>
                      </a:pPr>
                      <a:r>
                        <a:rPr kumimoji="1" lang="ja-JP" altLang="en-US" sz="1800" kern="100" spc="20" dirty="0">
                          <a:solidFill>
                            <a:schemeClr val="dk1"/>
                          </a:solidFill>
                          <a:effectLst/>
                          <a:latin typeface="+mn-lt"/>
                          <a:ea typeface="+mn-ea"/>
                          <a:cs typeface="+mn-cs"/>
                        </a:rPr>
                        <a:t>女性の大学進学率が全国並に上昇する中で、男性の大学進学率が全国を上回って上昇したため、男女差が存在している。県内進学率が低く、県外進学率が高い。</a:t>
                      </a:r>
                    </a:p>
                  </a:txBody>
                  <a:tcPr marL="36000" marR="36000" marT="36000" marB="36000"/>
                </a:tc>
                <a:extLst>
                  <a:ext uri="{0D108BD9-81ED-4DB2-BD59-A6C34878D82A}">
                    <a16:rowId xmlns:a16="http://schemas.microsoft.com/office/drawing/2014/main" val="921740360"/>
                  </a:ext>
                </a:extLst>
              </a:tr>
              <a:tr h="252784">
                <a:tc>
                  <a:txBody>
                    <a:bodyPr/>
                    <a:lstStyle/>
                    <a:p>
                      <a:pPr marL="0" indent="0" algn="just" defTabSz="914363" rtl="0" eaLnBrk="1" latinLnBrk="0" hangingPunct="1">
                        <a:lnSpc>
                          <a:spcPct val="120000"/>
                        </a:lnSpc>
                        <a:spcAft>
                          <a:spcPts val="0"/>
                        </a:spcAft>
                      </a:pPr>
                      <a:r>
                        <a:rPr kumimoji="1" lang="ja-JP" altLang="en-US" sz="1800" kern="100" spc="20" dirty="0">
                          <a:solidFill>
                            <a:schemeClr val="dk1"/>
                          </a:solidFill>
                          <a:effectLst/>
                          <a:latin typeface="+mn-lt"/>
                          <a:ea typeface="+mn-ea"/>
                          <a:cs typeface="+mn-cs"/>
                        </a:rPr>
                        <a:t>男性伸び悩み・格差解消タイプ</a:t>
                      </a:r>
                    </a:p>
                  </a:txBody>
                  <a:tcPr marL="36000" marR="36000" marT="36000" marB="36000"/>
                </a:tc>
                <a:tc>
                  <a:txBody>
                    <a:bodyPr/>
                    <a:lstStyle/>
                    <a:p>
                      <a:pPr marL="0" indent="0" algn="just" defTabSz="914363" rtl="0" eaLnBrk="1" latinLnBrk="0" hangingPunct="1">
                        <a:lnSpc>
                          <a:spcPct val="120000"/>
                        </a:lnSpc>
                        <a:spcAft>
                          <a:spcPts val="0"/>
                        </a:spcAft>
                      </a:pPr>
                      <a:r>
                        <a:rPr kumimoji="1" lang="ja-JP" altLang="en-US" sz="1800" kern="100" spc="20" dirty="0">
                          <a:solidFill>
                            <a:schemeClr val="dk1"/>
                          </a:solidFill>
                          <a:effectLst/>
                          <a:latin typeface="+mn-lt"/>
                          <a:ea typeface="+mn-ea"/>
                          <a:cs typeface="+mn-cs"/>
                        </a:rPr>
                        <a:t>広島県、徳島県</a:t>
                      </a:r>
                    </a:p>
                  </a:txBody>
                  <a:tcPr marL="36000" marR="36000" marT="36000" marB="36000"/>
                </a:tc>
                <a:tc>
                  <a:txBody>
                    <a:bodyPr/>
                    <a:lstStyle/>
                    <a:p>
                      <a:pPr marL="0" indent="0" algn="just" defTabSz="914363" rtl="0" eaLnBrk="1" latinLnBrk="0" hangingPunct="1">
                        <a:lnSpc>
                          <a:spcPct val="120000"/>
                        </a:lnSpc>
                        <a:spcAft>
                          <a:spcPts val="0"/>
                        </a:spcAft>
                      </a:pPr>
                      <a:r>
                        <a:rPr kumimoji="1" lang="ja-JP" altLang="en-US" sz="1800" kern="100" spc="20" dirty="0">
                          <a:solidFill>
                            <a:schemeClr val="dk1"/>
                          </a:solidFill>
                          <a:effectLst/>
                          <a:latin typeface="+mn-lt"/>
                          <a:ea typeface="+mn-ea"/>
                          <a:cs typeface="+mn-cs"/>
                        </a:rPr>
                        <a:t>男性の大学進学率が伸び悩んでいるために女性の進学率が追いついて相対的に低い大学進学率で男女差が解消している。</a:t>
                      </a:r>
                    </a:p>
                  </a:txBody>
                  <a:tcPr marL="36000" marR="36000" marT="36000" marB="36000"/>
                </a:tc>
                <a:extLst>
                  <a:ext uri="{0D108BD9-81ED-4DB2-BD59-A6C34878D82A}">
                    <a16:rowId xmlns:a16="http://schemas.microsoft.com/office/drawing/2014/main" val="430100722"/>
                  </a:ext>
                </a:extLst>
              </a:tr>
              <a:tr h="243388">
                <a:tc>
                  <a:txBody>
                    <a:bodyPr/>
                    <a:lstStyle/>
                    <a:p>
                      <a:pPr marL="0" indent="0" algn="just" defTabSz="914363" rtl="0" eaLnBrk="1" latinLnBrk="0" hangingPunct="1">
                        <a:lnSpc>
                          <a:spcPct val="120000"/>
                        </a:lnSpc>
                        <a:spcAft>
                          <a:spcPts val="0"/>
                        </a:spcAft>
                      </a:pPr>
                      <a:r>
                        <a:rPr kumimoji="1" lang="ja-JP" altLang="en-US" sz="1800" kern="100" spc="20" dirty="0">
                          <a:solidFill>
                            <a:schemeClr val="dk1"/>
                          </a:solidFill>
                          <a:effectLst/>
                          <a:latin typeface="+mn-lt"/>
                          <a:ea typeface="+mn-ea"/>
                          <a:cs typeface="+mn-cs"/>
                        </a:rPr>
                        <a:t>男女並走・格差維持タイプ</a:t>
                      </a:r>
                    </a:p>
                  </a:txBody>
                  <a:tcPr marL="36000" marR="36000" marT="36000" marB="36000"/>
                </a:tc>
                <a:tc>
                  <a:txBody>
                    <a:bodyPr/>
                    <a:lstStyle/>
                    <a:p>
                      <a:pPr marL="0" indent="0" algn="just" defTabSz="914363" rtl="0" eaLnBrk="1" latinLnBrk="0" hangingPunct="1">
                        <a:lnSpc>
                          <a:spcPct val="120000"/>
                        </a:lnSpc>
                        <a:spcAft>
                          <a:spcPts val="0"/>
                        </a:spcAft>
                      </a:pPr>
                      <a:r>
                        <a:rPr kumimoji="1" lang="ja-JP" altLang="en-US" sz="1800" kern="100" spc="20">
                          <a:solidFill>
                            <a:schemeClr val="dk1"/>
                          </a:solidFill>
                          <a:effectLst/>
                          <a:latin typeface="+mn-lt"/>
                          <a:ea typeface="+mn-ea"/>
                          <a:cs typeface="+mn-cs"/>
                        </a:rPr>
                        <a:t>北海道</a:t>
                      </a:r>
                    </a:p>
                  </a:txBody>
                  <a:tcPr marL="36000" marR="36000" marT="36000" marB="36000"/>
                </a:tc>
                <a:tc>
                  <a:txBody>
                    <a:bodyPr/>
                    <a:lstStyle/>
                    <a:p>
                      <a:pPr marL="0" indent="0" algn="just" defTabSz="914363" rtl="0" eaLnBrk="1" latinLnBrk="0" hangingPunct="1">
                        <a:lnSpc>
                          <a:spcPct val="120000"/>
                        </a:lnSpc>
                        <a:spcAft>
                          <a:spcPts val="0"/>
                        </a:spcAft>
                      </a:pPr>
                      <a:r>
                        <a:rPr kumimoji="1" lang="ja-JP" altLang="en-US" sz="1800" kern="100" spc="20" dirty="0">
                          <a:solidFill>
                            <a:schemeClr val="dk1"/>
                          </a:solidFill>
                          <a:effectLst/>
                          <a:latin typeface="+mn-lt"/>
                          <a:ea typeface="+mn-ea"/>
                          <a:cs typeface="+mn-cs"/>
                        </a:rPr>
                        <a:t>大学の進学率が低かったために、男性の大学進学率も女性の進学率も同様に上昇しており、男女差が解消されていない。</a:t>
                      </a:r>
                    </a:p>
                  </a:txBody>
                  <a:tcPr marL="36000" marR="36000" marT="36000" marB="36000"/>
                </a:tc>
                <a:extLst>
                  <a:ext uri="{0D108BD9-81ED-4DB2-BD59-A6C34878D82A}">
                    <a16:rowId xmlns:a16="http://schemas.microsoft.com/office/drawing/2014/main" val="3488248826"/>
                  </a:ext>
                </a:extLst>
              </a:tr>
              <a:tr h="168222">
                <a:tc>
                  <a:txBody>
                    <a:bodyPr/>
                    <a:lstStyle/>
                    <a:p>
                      <a:pPr marL="0" indent="0" algn="just" defTabSz="914363" rtl="0" eaLnBrk="1" latinLnBrk="0" hangingPunct="1">
                        <a:lnSpc>
                          <a:spcPct val="120000"/>
                        </a:lnSpc>
                        <a:spcAft>
                          <a:spcPts val="0"/>
                        </a:spcAft>
                      </a:pPr>
                      <a:r>
                        <a:rPr kumimoji="1" lang="ja-JP" altLang="en-US" sz="1800" kern="100" spc="20" dirty="0">
                          <a:solidFill>
                            <a:schemeClr val="dk1"/>
                          </a:solidFill>
                          <a:effectLst/>
                          <a:latin typeface="+mn-lt"/>
                          <a:ea typeface="+mn-ea"/>
                          <a:cs typeface="+mn-cs"/>
                        </a:rPr>
                        <a:t>旧態依然タイプ</a:t>
                      </a:r>
                    </a:p>
                  </a:txBody>
                  <a:tcPr marL="36000" marR="36000" marT="36000" marB="36000"/>
                </a:tc>
                <a:tc>
                  <a:txBody>
                    <a:bodyPr/>
                    <a:lstStyle/>
                    <a:p>
                      <a:pPr marL="0" indent="0" algn="just" defTabSz="914363" rtl="0" eaLnBrk="1" latinLnBrk="0" hangingPunct="1">
                        <a:lnSpc>
                          <a:spcPct val="120000"/>
                        </a:lnSpc>
                        <a:spcAft>
                          <a:spcPts val="0"/>
                        </a:spcAft>
                      </a:pPr>
                      <a:r>
                        <a:rPr kumimoji="1" lang="ja-JP" altLang="en-US" sz="1800" kern="100" spc="20">
                          <a:solidFill>
                            <a:schemeClr val="dk1"/>
                          </a:solidFill>
                          <a:effectLst/>
                          <a:latin typeface="+mn-lt"/>
                          <a:ea typeface="+mn-ea"/>
                          <a:cs typeface="+mn-cs"/>
                        </a:rPr>
                        <a:t>鹿児島県</a:t>
                      </a:r>
                    </a:p>
                  </a:txBody>
                  <a:tcPr marL="36000" marR="36000" marT="36000" marB="36000"/>
                </a:tc>
                <a:tc>
                  <a:txBody>
                    <a:bodyPr/>
                    <a:lstStyle/>
                    <a:p>
                      <a:pPr marL="0" indent="0" algn="just" defTabSz="914363" rtl="0" eaLnBrk="1" latinLnBrk="0" hangingPunct="1">
                        <a:lnSpc>
                          <a:spcPct val="120000"/>
                        </a:lnSpc>
                        <a:spcAft>
                          <a:spcPts val="0"/>
                        </a:spcAft>
                      </a:pPr>
                      <a:r>
                        <a:rPr kumimoji="1" lang="ja-JP" altLang="en-US" sz="1800" kern="100" spc="20" dirty="0">
                          <a:solidFill>
                            <a:schemeClr val="dk1"/>
                          </a:solidFill>
                          <a:effectLst/>
                          <a:latin typeface="+mn-lt"/>
                          <a:ea typeface="+mn-ea"/>
                          <a:cs typeface="+mn-cs"/>
                        </a:rPr>
                        <a:t>大学の進学率が男女とも低いままで上昇が緩慢であり、男女差も解消されていない。</a:t>
                      </a:r>
                    </a:p>
                  </a:txBody>
                  <a:tcPr marL="36000" marR="36000" marT="36000" marB="36000"/>
                </a:tc>
                <a:extLst>
                  <a:ext uri="{0D108BD9-81ED-4DB2-BD59-A6C34878D82A}">
                    <a16:rowId xmlns:a16="http://schemas.microsoft.com/office/drawing/2014/main" val="711097555"/>
                  </a:ext>
                </a:extLst>
              </a:tr>
            </a:tbl>
          </a:graphicData>
        </a:graphic>
      </p:graphicFrame>
      <p:sp>
        <p:nvSpPr>
          <p:cNvPr id="6" name="吹き出し: 円形 5">
            <a:extLst>
              <a:ext uri="{FF2B5EF4-FFF2-40B4-BE49-F238E27FC236}">
                <a16:creationId xmlns:a16="http://schemas.microsoft.com/office/drawing/2014/main" id="{BCECF5AA-2223-4E00-8EF3-CC908463EE56}"/>
              </a:ext>
            </a:extLst>
          </p:cNvPr>
          <p:cNvSpPr/>
          <p:nvPr/>
        </p:nvSpPr>
        <p:spPr bwMode="auto">
          <a:xfrm>
            <a:off x="2987824" y="784186"/>
            <a:ext cx="3312368" cy="792088"/>
          </a:xfrm>
          <a:prstGeom prst="wedgeEllipseCallout">
            <a:avLst>
              <a:gd name="adj1" fmla="val -43558"/>
              <a:gd name="adj2" fmla="val 55284"/>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dirty="0">
                <a:solidFill>
                  <a:schemeClr val="tx1"/>
                </a:solidFill>
                <a:latin typeface="Segoe" pitchFamily="34" charset="0"/>
              </a:rPr>
              <a:t>特徴的な都道府県を事例分析</a:t>
            </a:r>
          </a:p>
        </p:txBody>
      </p:sp>
    </p:spTree>
    <p:extLst>
      <p:ext uri="{BB962C8B-B14F-4D97-AF65-F5344CB8AC3E}">
        <p14:creationId xmlns:p14="http://schemas.microsoft.com/office/powerpoint/2010/main" val="3769552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7A8C53-3BAB-40A3-BE3A-3AFECAC72AFA}"/>
              </a:ext>
            </a:extLst>
          </p:cNvPr>
          <p:cNvSpPr>
            <a:spLocks noGrp="1"/>
          </p:cNvSpPr>
          <p:nvPr>
            <p:ph type="title"/>
          </p:nvPr>
        </p:nvSpPr>
        <p:spPr>
          <a:xfrm>
            <a:off x="381000" y="230188"/>
            <a:ext cx="8382000" cy="553998"/>
          </a:xfrm>
        </p:spPr>
        <p:txBody>
          <a:bodyPr/>
          <a:lstStyle/>
          <a:p>
            <a:r>
              <a:rPr lang="ja-JP" altLang="en-US" dirty="0"/>
              <a:t>政策への示唆</a:t>
            </a:r>
            <a:endParaRPr kumimoji="1" lang="ja-JP" altLang="en-US" dirty="0"/>
          </a:p>
        </p:txBody>
      </p:sp>
      <p:sp>
        <p:nvSpPr>
          <p:cNvPr id="3" name="テキスト プレースホルダー 2">
            <a:extLst>
              <a:ext uri="{FF2B5EF4-FFF2-40B4-BE49-F238E27FC236}">
                <a16:creationId xmlns:a16="http://schemas.microsoft.com/office/drawing/2014/main" id="{D6D0C0BD-6EF5-4F9E-8A05-C8C459CBEC6F}"/>
              </a:ext>
            </a:extLst>
          </p:cNvPr>
          <p:cNvSpPr>
            <a:spLocks noGrp="1"/>
          </p:cNvSpPr>
          <p:nvPr>
            <p:ph type="body" sz="quarter" idx="10"/>
          </p:nvPr>
        </p:nvSpPr>
        <p:spPr>
          <a:xfrm>
            <a:off x="381000" y="980728"/>
            <a:ext cx="8382000" cy="5226046"/>
          </a:xfrm>
        </p:spPr>
        <p:txBody>
          <a:bodyPr/>
          <a:lstStyle/>
          <a:p>
            <a:r>
              <a:rPr lang="ja-JP" altLang="en-US" u="sng" dirty="0"/>
              <a:t>都道府県毎に特性が異なる</a:t>
            </a:r>
            <a:r>
              <a:rPr lang="ja-JP" altLang="en-US" dirty="0"/>
              <a:t>ので、個別に分析して対策を考える必要がある。</a:t>
            </a:r>
            <a:endParaRPr lang="en-US" altLang="ja-JP" dirty="0"/>
          </a:p>
          <a:p>
            <a:endParaRPr lang="en-US" altLang="ja-JP" dirty="0"/>
          </a:p>
          <a:p>
            <a:r>
              <a:rPr lang="ja-JP" altLang="en-US" dirty="0"/>
              <a:t>女性の大学進学率を高めるには？</a:t>
            </a:r>
            <a:endParaRPr lang="en-US" altLang="ja-JP" dirty="0"/>
          </a:p>
          <a:p>
            <a:pPr lvl="1"/>
            <a:r>
              <a:rPr lang="ja-JP" altLang="en-US" dirty="0"/>
              <a:t>特に県外大学進学率の向上が鍵。女性の自宅外通学を抑制する規範を弱めることができるか。</a:t>
            </a:r>
            <a:endParaRPr lang="en-US" altLang="ja-JP" dirty="0"/>
          </a:p>
          <a:p>
            <a:pPr lvl="1"/>
            <a:r>
              <a:rPr lang="ja-JP" altLang="en-US" dirty="0"/>
              <a:t>短期大学進学者を大学進学者に転換させる。</a:t>
            </a:r>
            <a:endParaRPr lang="en-US" altLang="ja-JP" dirty="0"/>
          </a:p>
          <a:p>
            <a:pPr lvl="1"/>
            <a:endParaRPr kumimoji="1" lang="en-US" altLang="ja-JP" dirty="0"/>
          </a:p>
          <a:p>
            <a:r>
              <a:rPr lang="ja-JP" altLang="en-US" dirty="0"/>
              <a:t>県外への人口流出を減少させるには？</a:t>
            </a:r>
            <a:endParaRPr lang="en-US" altLang="ja-JP" dirty="0"/>
          </a:p>
          <a:p>
            <a:pPr lvl="1"/>
            <a:r>
              <a:rPr lang="ja-JP" altLang="en-US" dirty="0"/>
              <a:t>過去の大都市圏定員抑制の影響を見ると、</a:t>
            </a:r>
            <a:r>
              <a:rPr lang="ja-JP" altLang="en-US" u="sng" dirty="0"/>
              <a:t>東京都の大学定員抑制が適切かは疑問</a:t>
            </a:r>
            <a:r>
              <a:rPr lang="ja-JP" altLang="en-US" dirty="0"/>
              <a:t>。（参考資料参照）</a:t>
            </a:r>
            <a:endParaRPr kumimoji="1" lang="ja-JP" altLang="en-US" dirty="0"/>
          </a:p>
          <a:p>
            <a:pPr lvl="1"/>
            <a:r>
              <a:rPr lang="ja-JP" altLang="en-US" dirty="0"/>
              <a:t>むしろ、</a:t>
            </a:r>
            <a:r>
              <a:rPr lang="ja-JP" altLang="en-US" u="sng" dirty="0"/>
              <a:t>地域で雇用を生み出していくことも含めて</a:t>
            </a:r>
            <a:r>
              <a:rPr lang="en-US" altLang="ja-JP" u="sng" dirty="0"/>
              <a:t>U</a:t>
            </a:r>
            <a:r>
              <a:rPr lang="ja-JP" altLang="en-US" u="sng" dirty="0"/>
              <a:t>ターンを促進していくという「正攻法」</a:t>
            </a:r>
            <a:r>
              <a:rPr lang="ja-JP" altLang="en-US" dirty="0"/>
              <a:t>が重要。</a:t>
            </a:r>
            <a:endParaRPr lang="en-US" altLang="ja-JP" dirty="0"/>
          </a:p>
        </p:txBody>
      </p:sp>
    </p:spTree>
    <p:extLst>
      <p:ext uri="{BB962C8B-B14F-4D97-AF65-F5344CB8AC3E}">
        <p14:creationId xmlns:p14="http://schemas.microsoft.com/office/powerpoint/2010/main" val="1448566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7A8C53-3BAB-40A3-BE3A-3AFECAC72AFA}"/>
              </a:ext>
            </a:extLst>
          </p:cNvPr>
          <p:cNvSpPr>
            <a:spLocks noGrp="1"/>
          </p:cNvSpPr>
          <p:nvPr>
            <p:ph type="title"/>
          </p:nvPr>
        </p:nvSpPr>
        <p:spPr>
          <a:xfrm>
            <a:off x="381000" y="230188"/>
            <a:ext cx="8382000" cy="553998"/>
          </a:xfrm>
        </p:spPr>
        <p:txBody>
          <a:bodyPr/>
          <a:lstStyle/>
          <a:p>
            <a:r>
              <a:rPr lang="ja-JP" altLang="en-US" dirty="0"/>
              <a:t>（参考）過去の大都市圏定員抑制の影響</a:t>
            </a:r>
          </a:p>
        </p:txBody>
      </p:sp>
      <p:pic>
        <p:nvPicPr>
          <p:cNvPr id="5" name="図 4">
            <a:extLst>
              <a:ext uri="{FF2B5EF4-FFF2-40B4-BE49-F238E27FC236}">
                <a16:creationId xmlns:a16="http://schemas.microsoft.com/office/drawing/2014/main" id="{4B1BDD7B-638E-47FB-A52B-7201902D4634}"/>
              </a:ext>
            </a:extLst>
          </p:cNvPr>
          <p:cNvPicPr>
            <a:picLocks noChangeAspect="1"/>
          </p:cNvPicPr>
          <p:nvPr/>
        </p:nvPicPr>
        <p:blipFill>
          <a:blip r:embed="rId2"/>
          <a:stretch>
            <a:fillRect/>
          </a:stretch>
        </p:blipFill>
        <p:spPr>
          <a:xfrm>
            <a:off x="0" y="995190"/>
            <a:ext cx="9144000" cy="5846380"/>
          </a:xfrm>
          <a:prstGeom prst="rect">
            <a:avLst/>
          </a:prstGeom>
        </p:spPr>
      </p:pic>
      <p:sp>
        <p:nvSpPr>
          <p:cNvPr id="6" name="吹き出し: 角を丸めた四角形 5">
            <a:extLst>
              <a:ext uri="{FF2B5EF4-FFF2-40B4-BE49-F238E27FC236}">
                <a16:creationId xmlns:a16="http://schemas.microsoft.com/office/drawing/2014/main" id="{A375BDCE-C05B-48E3-8581-F2504C38FDF7}"/>
              </a:ext>
            </a:extLst>
          </p:cNvPr>
          <p:cNvSpPr/>
          <p:nvPr/>
        </p:nvSpPr>
        <p:spPr bwMode="auto">
          <a:xfrm>
            <a:off x="2267744" y="2060848"/>
            <a:ext cx="2304256" cy="769776"/>
          </a:xfrm>
          <a:prstGeom prst="wedgeRoundRectCallout">
            <a:avLst>
              <a:gd name="adj1" fmla="val 31171"/>
              <a:gd name="adj2" fmla="val 354078"/>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dirty="0">
                <a:solidFill>
                  <a:schemeClr val="tx1"/>
                </a:solidFill>
                <a:latin typeface="Segoe" pitchFamily="34" charset="0"/>
              </a:rPr>
              <a:t>東京都への流入は抑制された。</a:t>
            </a:r>
          </a:p>
        </p:txBody>
      </p:sp>
      <p:sp>
        <p:nvSpPr>
          <p:cNvPr id="7" name="吹き出し: 角を丸めた四角形 6">
            <a:extLst>
              <a:ext uri="{FF2B5EF4-FFF2-40B4-BE49-F238E27FC236}">
                <a16:creationId xmlns:a16="http://schemas.microsoft.com/office/drawing/2014/main" id="{733AA2F8-18FD-40B6-8C3A-59E55833B528}"/>
              </a:ext>
            </a:extLst>
          </p:cNvPr>
          <p:cNvSpPr/>
          <p:nvPr/>
        </p:nvSpPr>
        <p:spPr bwMode="auto">
          <a:xfrm>
            <a:off x="899592" y="3041628"/>
            <a:ext cx="2736304" cy="769776"/>
          </a:xfrm>
          <a:prstGeom prst="wedgeRoundRectCallout">
            <a:avLst>
              <a:gd name="adj1" fmla="val 42982"/>
              <a:gd name="adj2" fmla="val 135027"/>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dirty="0">
                <a:solidFill>
                  <a:schemeClr val="tx1"/>
                </a:solidFill>
                <a:latin typeface="Segoe" pitchFamily="34" charset="0"/>
              </a:rPr>
              <a:t>必ずしも地方の県内進学が増えなかった。</a:t>
            </a:r>
          </a:p>
        </p:txBody>
      </p:sp>
      <p:sp>
        <p:nvSpPr>
          <p:cNvPr id="9" name="吹き出し: 角を丸めた四角形 8">
            <a:extLst>
              <a:ext uri="{FF2B5EF4-FFF2-40B4-BE49-F238E27FC236}">
                <a16:creationId xmlns:a16="http://schemas.microsoft.com/office/drawing/2014/main" id="{3E9E60C4-B7DE-48DD-B4EC-4D529FEA6567}"/>
              </a:ext>
            </a:extLst>
          </p:cNvPr>
          <p:cNvSpPr/>
          <p:nvPr/>
        </p:nvSpPr>
        <p:spPr bwMode="auto">
          <a:xfrm>
            <a:off x="6228184" y="3162574"/>
            <a:ext cx="2736304" cy="769776"/>
          </a:xfrm>
          <a:prstGeom prst="wedgeRoundRectCallout">
            <a:avLst>
              <a:gd name="adj1" fmla="val 27296"/>
              <a:gd name="adj2" fmla="val -166791"/>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dirty="0">
                <a:solidFill>
                  <a:schemeClr val="tx1"/>
                </a:solidFill>
                <a:latin typeface="Segoe" pitchFamily="34" charset="0"/>
              </a:rPr>
              <a:t>地方の県内進学は</a:t>
            </a:r>
            <a:br>
              <a:rPr kumimoji="1" lang="en-US" altLang="ja-JP" dirty="0">
                <a:solidFill>
                  <a:schemeClr val="tx1"/>
                </a:solidFill>
                <a:latin typeface="Segoe" pitchFamily="34" charset="0"/>
              </a:rPr>
            </a:br>
            <a:r>
              <a:rPr kumimoji="1" lang="ja-JP" altLang="en-US" dirty="0">
                <a:solidFill>
                  <a:schemeClr val="tx1"/>
                </a:solidFill>
                <a:latin typeface="Segoe" pitchFamily="34" charset="0"/>
              </a:rPr>
              <a:t>十分に高いのでは？</a:t>
            </a:r>
          </a:p>
        </p:txBody>
      </p:sp>
    </p:spTree>
    <p:extLst>
      <p:ext uri="{BB962C8B-B14F-4D97-AF65-F5344CB8AC3E}">
        <p14:creationId xmlns:p14="http://schemas.microsoft.com/office/powerpoint/2010/main" val="1476464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41032E8-ED5B-4E25-B91B-7B2CEA55D11C}"/>
              </a:ext>
            </a:extLst>
          </p:cNvPr>
          <p:cNvPicPr>
            <a:picLocks noChangeAspect="1"/>
          </p:cNvPicPr>
          <p:nvPr/>
        </p:nvPicPr>
        <p:blipFill>
          <a:blip r:embed="rId2"/>
          <a:stretch>
            <a:fillRect/>
          </a:stretch>
        </p:blipFill>
        <p:spPr>
          <a:xfrm>
            <a:off x="0" y="1259377"/>
            <a:ext cx="9144000" cy="5265967"/>
          </a:xfrm>
          <a:prstGeom prst="rect">
            <a:avLst/>
          </a:prstGeom>
        </p:spPr>
      </p:pic>
      <p:sp>
        <p:nvSpPr>
          <p:cNvPr id="2" name="タイトル 1">
            <a:extLst>
              <a:ext uri="{FF2B5EF4-FFF2-40B4-BE49-F238E27FC236}">
                <a16:creationId xmlns:a16="http://schemas.microsoft.com/office/drawing/2014/main" id="{867A8C53-3BAB-40A3-BE3A-3AFECAC72AFA}"/>
              </a:ext>
            </a:extLst>
          </p:cNvPr>
          <p:cNvSpPr>
            <a:spLocks noGrp="1"/>
          </p:cNvSpPr>
          <p:nvPr>
            <p:ph type="title"/>
          </p:nvPr>
        </p:nvSpPr>
        <p:spPr/>
        <p:txBody>
          <a:bodyPr/>
          <a:lstStyle/>
          <a:p>
            <a:r>
              <a:rPr lang="ja-JP" altLang="en-US" dirty="0"/>
              <a:t>（参考）大学進学の東京への依存度</a:t>
            </a:r>
          </a:p>
        </p:txBody>
      </p:sp>
      <p:sp>
        <p:nvSpPr>
          <p:cNvPr id="5" name="コンテンツ プレースホルダー 4">
            <a:extLst>
              <a:ext uri="{FF2B5EF4-FFF2-40B4-BE49-F238E27FC236}">
                <a16:creationId xmlns:a16="http://schemas.microsoft.com/office/drawing/2014/main" id="{2CE71C4C-8B3D-4AF5-A42C-CB5D66974FFF}"/>
              </a:ext>
            </a:extLst>
          </p:cNvPr>
          <p:cNvSpPr>
            <a:spLocks noGrp="1"/>
          </p:cNvSpPr>
          <p:nvPr>
            <p:ph idx="1"/>
          </p:nvPr>
        </p:nvSpPr>
        <p:spPr>
          <a:xfrm>
            <a:off x="381341" y="980728"/>
            <a:ext cx="8382000" cy="387798"/>
          </a:xfrm>
        </p:spPr>
        <p:txBody>
          <a:bodyPr/>
          <a:lstStyle/>
          <a:p>
            <a:r>
              <a:rPr kumimoji="1" lang="ja-JP" altLang="en-US" dirty="0"/>
              <a:t>北海道・東北・</a:t>
            </a:r>
            <a:r>
              <a:rPr kumimoji="1" lang="ja-JP" altLang="en-US"/>
              <a:t>関東では</a:t>
            </a:r>
            <a:r>
              <a:rPr kumimoji="1" lang="ja-JP" altLang="en-US" dirty="0"/>
              <a:t>東京への進学が大きな割合</a:t>
            </a:r>
          </a:p>
        </p:txBody>
      </p:sp>
      <p:sp>
        <p:nvSpPr>
          <p:cNvPr id="3" name="テキスト ボックス 2">
            <a:extLst>
              <a:ext uri="{FF2B5EF4-FFF2-40B4-BE49-F238E27FC236}">
                <a16:creationId xmlns:a16="http://schemas.microsoft.com/office/drawing/2014/main" id="{09E2555C-FD41-4D7F-97F2-F929DA54D3FC}"/>
              </a:ext>
            </a:extLst>
          </p:cNvPr>
          <p:cNvSpPr txBox="1"/>
          <p:nvPr/>
        </p:nvSpPr>
        <p:spPr>
          <a:xfrm>
            <a:off x="7668344" y="2411596"/>
            <a:ext cx="1008112" cy="369332"/>
          </a:xfrm>
          <a:prstGeom prst="rect">
            <a:avLst/>
          </a:prstGeom>
          <a:noFill/>
        </p:spPr>
        <p:txBody>
          <a:bodyPr wrap="square" rtlCol="0">
            <a:spAutoFit/>
          </a:bodyPr>
          <a:lstStyle/>
          <a:p>
            <a:r>
              <a:rPr kumimoji="1" lang="en-US" altLang="ja-JP" dirty="0"/>
              <a:t>2016</a:t>
            </a:r>
            <a:r>
              <a:rPr kumimoji="1" lang="ja-JP" altLang="en-US" dirty="0"/>
              <a:t>年</a:t>
            </a:r>
          </a:p>
        </p:txBody>
      </p:sp>
    </p:spTree>
    <p:extLst>
      <p:ext uri="{BB962C8B-B14F-4D97-AF65-F5344CB8AC3E}">
        <p14:creationId xmlns:p14="http://schemas.microsoft.com/office/powerpoint/2010/main" val="282247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21784D-048A-49F5-B60C-439C5D260E82}"/>
              </a:ext>
            </a:extLst>
          </p:cNvPr>
          <p:cNvSpPr>
            <a:spLocks noGrp="1"/>
          </p:cNvSpPr>
          <p:nvPr>
            <p:ph type="title"/>
          </p:nvPr>
        </p:nvSpPr>
        <p:spPr/>
        <p:txBody>
          <a:bodyPr/>
          <a:lstStyle/>
          <a:p>
            <a:r>
              <a:rPr lang="ja-JP" altLang="en-US" dirty="0"/>
              <a:t>大学進学率の地域差</a:t>
            </a:r>
          </a:p>
        </p:txBody>
      </p:sp>
      <p:sp>
        <p:nvSpPr>
          <p:cNvPr id="4" name="コンテンツ プレースホルダー 3">
            <a:extLst>
              <a:ext uri="{FF2B5EF4-FFF2-40B4-BE49-F238E27FC236}">
                <a16:creationId xmlns:a16="http://schemas.microsoft.com/office/drawing/2014/main" id="{3A94FED9-EB59-4DDE-9C3A-F00F7DD21ADE}"/>
              </a:ext>
            </a:extLst>
          </p:cNvPr>
          <p:cNvSpPr>
            <a:spLocks noGrp="1"/>
          </p:cNvSpPr>
          <p:nvPr>
            <p:ph idx="1"/>
          </p:nvPr>
        </p:nvSpPr>
        <p:spPr>
          <a:xfrm>
            <a:off x="381341" y="980728"/>
            <a:ext cx="8382000" cy="387798"/>
          </a:xfrm>
        </p:spPr>
        <p:txBody>
          <a:bodyPr/>
          <a:lstStyle/>
          <a:p>
            <a:r>
              <a:rPr kumimoji="1" lang="ja-JP" altLang="en-US" dirty="0"/>
              <a:t>大学進学率の地域差は、時系列での変化も見られる。</a:t>
            </a:r>
          </a:p>
        </p:txBody>
      </p:sp>
      <p:pic>
        <p:nvPicPr>
          <p:cNvPr id="5" name="図 4">
            <a:extLst>
              <a:ext uri="{FF2B5EF4-FFF2-40B4-BE49-F238E27FC236}">
                <a16:creationId xmlns:a16="http://schemas.microsoft.com/office/drawing/2014/main" id="{0DE3D2AE-BCD0-49E6-A01C-AE16B1844A8A}"/>
              </a:ext>
            </a:extLst>
          </p:cNvPr>
          <p:cNvPicPr>
            <a:picLocks noChangeAspect="1"/>
          </p:cNvPicPr>
          <p:nvPr/>
        </p:nvPicPr>
        <p:blipFill>
          <a:blip r:embed="rId2"/>
          <a:stretch>
            <a:fillRect/>
          </a:stretch>
        </p:blipFill>
        <p:spPr>
          <a:xfrm>
            <a:off x="4582275" y="1512168"/>
            <a:ext cx="4496715" cy="4941168"/>
          </a:xfrm>
          <a:prstGeom prst="rect">
            <a:avLst/>
          </a:prstGeom>
        </p:spPr>
      </p:pic>
      <p:pic>
        <p:nvPicPr>
          <p:cNvPr id="6" name="図 5">
            <a:extLst>
              <a:ext uri="{FF2B5EF4-FFF2-40B4-BE49-F238E27FC236}">
                <a16:creationId xmlns:a16="http://schemas.microsoft.com/office/drawing/2014/main" id="{54FFEA58-9959-41E1-8CBD-E731781679BC}"/>
              </a:ext>
            </a:extLst>
          </p:cNvPr>
          <p:cNvPicPr>
            <a:picLocks noChangeAspect="1"/>
          </p:cNvPicPr>
          <p:nvPr/>
        </p:nvPicPr>
        <p:blipFill>
          <a:blip r:embed="rId3"/>
          <a:stretch>
            <a:fillRect/>
          </a:stretch>
        </p:blipFill>
        <p:spPr>
          <a:xfrm>
            <a:off x="104805" y="1519679"/>
            <a:ext cx="4483044" cy="4926146"/>
          </a:xfrm>
          <a:prstGeom prst="rect">
            <a:avLst/>
          </a:prstGeom>
        </p:spPr>
      </p:pic>
      <p:sp>
        <p:nvSpPr>
          <p:cNvPr id="3" name="二等辺三角形 2">
            <a:extLst>
              <a:ext uri="{FF2B5EF4-FFF2-40B4-BE49-F238E27FC236}">
                <a16:creationId xmlns:a16="http://schemas.microsoft.com/office/drawing/2014/main" id="{7C6B711C-BA0D-4A5D-864A-C36FF49D7E37}"/>
              </a:ext>
            </a:extLst>
          </p:cNvPr>
          <p:cNvSpPr/>
          <p:nvPr/>
        </p:nvSpPr>
        <p:spPr bwMode="auto">
          <a:xfrm rot="5400000">
            <a:off x="3606365" y="3796259"/>
            <a:ext cx="2160240" cy="372986"/>
          </a:xfrm>
          <a:prstGeom prst="triangl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a:solidFill>
                <a:schemeClr val="tx1"/>
              </a:solidFill>
              <a:latin typeface="Segoe" pitchFamily="34" charset="0"/>
            </a:endParaRPr>
          </a:p>
        </p:txBody>
      </p:sp>
    </p:spTree>
    <p:extLst>
      <p:ext uri="{BB962C8B-B14F-4D97-AF65-F5344CB8AC3E}">
        <p14:creationId xmlns:p14="http://schemas.microsoft.com/office/powerpoint/2010/main" val="2098490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8F7240-0D21-4615-84C8-93F9DCD065C4}"/>
              </a:ext>
            </a:extLst>
          </p:cNvPr>
          <p:cNvSpPr>
            <a:spLocks noGrp="1"/>
          </p:cNvSpPr>
          <p:nvPr>
            <p:ph type="title"/>
          </p:nvPr>
        </p:nvSpPr>
        <p:spPr/>
        <p:txBody>
          <a:bodyPr/>
          <a:lstStyle/>
          <a:p>
            <a:r>
              <a:rPr kumimoji="1" lang="ja-JP" altLang="en-US" dirty="0"/>
              <a:t>本研究の目的</a:t>
            </a:r>
          </a:p>
        </p:txBody>
      </p:sp>
      <p:sp>
        <p:nvSpPr>
          <p:cNvPr id="5" name="コンテンツ プレースホルダー 4">
            <a:extLst>
              <a:ext uri="{FF2B5EF4-FFF2-40B4-BE49-F238E27FC236}">
                <a16:creationId xmlns:a16="http://schemas.microsoft.com/office/drawing/2014/main" id="{B77F84FE-135F-411D-9487-5F73E7012EF3}"/>
              </a:ext>
            </a:extLst>
          </p:cNvPr>
          <p:cNvSpPr>
            <a:spLocks noGrp="1"/>
          </p:cNvSpPr>
          <p:nvPr>
            <p:ph idx="1"/>
          </p:nvPr>
        </p:nvSpPr>
        <p:spPr>
          <a:xfrm>
            <a:off x="381000" y="1412875"/>
            <a:ext cx="8382000" cy="1249573"/>
          </a:xfrm>
        </p:spPr>
        <p:txBody>
          <a:bodyPr/>
          <a:lstStyle/>
          <a:p>
            <a:r>
              <a:rPr lang="ja-JP" altLang="en-US" dirty="0"/>
              <a:t>都道府県別、男女別、時系列の大学進学率データを題材とし、その格差の原因と影響を考察する。</a:t>
            </a:r>
            <a:endParaRPr lang="en-US" altLang="ja-JP" dirty="0"/>
          </a:p>
          <a:p>
            <a:pPr marL="0" indent="0">
              <a:buNone/>
            </a:pPr>
            <a:endParaRPr kumimoji="1" lang="ja-JP" altLang="en-US" dirty="0"/>
          </a:p>
        </p:txBody>
      </p:sp>
    </p:spTree>
    <p:extLst>
      <p:ext uri="{BB962C8B-B14F-4D97-AF65-F5344CB8AC3E}">
        <p14:creationId xmlns:p14="http://schemas.microsoft.com/office/powerpoint/2010/main" val="227762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987A84-CA11-49A1-BEB8-7C1465957202}"/>
              </a:ext>
            </a:extLst>
          </p:cNvPr>
          <p:cNvSpPr>
            <a:spLocks noGrp="1"/>
          </p:cNvSpPr>
          <p:nvPr>
            <p:ph type="title"/>
          </p:nvPr>
        </p:nvSpPr>
        <p:spPr>
          <a:xfrm>
            <a:off x="381000" y="230188"/>
            <a:ext cx="8382000" cy="553998"/>
          </a:xfrm>
        </p:spPr>
        <p:txBody>
          <a:bodyPr/>
          <a:lstStyle/>
          <a:p>
            <a:r>
              <a:rPr lang="ja-JP" altLang="en-US" dirty="0"/>
              <a:t>先行研究の分析</a:t>
            </a:r>
          </a:p>
        </p:txBody>
      </p:sp>
      <p:sp>
        <p:nvSpPr>
          <p:cNvPr id="3" name="コンテンツ プレースホルダー 2">
            <a:extLst>
              <a:ext uri="{FF2B5EF4-FFF2-40B4-BE49-F238E27FC236}">
                <a16:creationId xmlns:a16="http://schemas.microsoft.com/office/drawing/2014/main" id="{F617BF63-74F1-4E88-AEE5-A04AA63F5221}"/>
              </a:ext>
            </a:extLst>
          </p:cNvPr>
          <p:cNvSpPr>
            <a:spLocks noGrp="1"/>
          </p:cNvSpPr>
          <p:nvPr>
            <p:ph idx="1"/>
          </p:nvPr>
        </p:nvSpPr>
        <p:spPr>
          <a:xfrm>
            <a:off x="381341" y="980728"/>
            <a:ext cx="8382000" cy="1181862"/>
          </a:xfrm>
        </p:spPr>
        <p:txBody>
          <a:bodyPr/>
          <a:lstStyle/>
          <a:p>
            <a:r>
              <a:rPr lang="ja-JP" altLang="en-US" dirty="0"/>
              <a:t>朴澤泰男「高等教育機関の地域格差 </a:t>
            </a:r>
            <a:r>
              <a:rPr lang="ja-JP" altLang="en-US" sz="2400" dirty="0"/>
              <a:t>地方における高校生の大学進学行動</a:t>
            </a:r>
            <a:r>
              <a:rPr lang="ja-JP" altLang="en-US" dirty="0"/>
              <a:t>」</a:t>
            </a:r>
            <a:r>
              <a:rPr lang="ja-JP" altLang="en-US" sz="2400" dirty="0"/>
              <a:t>（</a:t>
            </a:r>
            <a:r>
              <a:rPr lang="en-US" altLang="ja-JP" sz="2400" dirty="0"/>
              <a:t>2016</a:t>
            </a:r>
            <a:r>
              <a:rPr lang="ja-JP" altLang="en-US" sz="2400" dirty="0"/>
              <a:t>年）</a:t>
            </a:r>
            <a:endParaRPr lang="en-US" altLang="ja-JP" sz="2400" dirty="0"/>
          </a:p>
          <a:p>
            <a:pPr lvl="1"/>
            <a:r>
              <a:rPr lang="ja-JP" altLang="en-US" dirty="0"/>
              <a:t>都道府県→大都市圏、中間地方、外縁地方の</a:t>
            </a:r>
            <a:r>
              <a:rPr lang="en-US" altLang="ja-JP" dirty="0"/>
              <a:t>3</a:t>
            </a:r>
            <a:r>
              <a:rPr lang="ja-JP" altLang="en-US" dirty="0"/>
              <a:t>区分</a:t>
            </a:r>
          </a:p>
        </p:txBody>
      </p:sp>
      <p:sp>
        <p:nvSpPr>
          <p:cNvPr id="4" name="正方形/長方形 3">
            <a:extLst>
              <a:ext uri="{FF2B5EF4-FFF2-40B4-BE49-F238E27FC236}">
                <a16:creationId xmlns:a16="http://schemas.microsoft.com/office/drawing/2014/main" id="{26A0C3D5-6FB1-4C13-AD89-061900E4F52E}"/>
              </a:ext>
            </a:extLst>
          </p:cNvPr>
          <p:cNvSpPr/>
          <p:nvPr/>
        </p:nvSpPr>
        <p:spPr bwMode="auto">
          <a:xfrm>
            <a:off x="4067944" y="2970853"/>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県外進学率</a:t>
            </a:r>
          </a:p>
        </p:txBody>
      </p:sp>
      <p:sp>
        <p:nvSpPr>
          <p:cNvPr id="5" name="正方形/長方形 4">
            <a:extLst>
              <a:ext uri="{FF2B5EF4-FFF2-40B4-BE49-F238E27FC236}">
                <a16:creationId xmlns:a16="http://schemas.microsoft.com/office/drawing/2014/main" id="{BB29CEE4-4B3D-4D88-A7F2-CAE16D905E33}"/>
              </a:ext>
            </a:extLst>
          </p:cNvPr>
          <p:cNvSpPr/>
          <p:nvPr/>
        </p:nvSpPr>
        <p:spPr bwMode="auto">
          <a:xfrm>
            <a:off x="4070632" y="3906957"/>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県内進学率</a:t>
            </a:r>
          </a:p>
        </p:txBody>
      </p:sp>
      <p:sp>
        <p:nvSpPr>
          <p:cNvPr id="6" name="四角形: 角を丸くする 5">
            <a:extLst>
              <a:ext uri="{FF2B5EF4-FFF2-40B4-BE49-F238E27FC236}">
                <a16:creationId xmlns:a16="http://schemas.microsoft.com/office/drawing/2014/main" id="{1D963CB6-9636-4416-9A38-B8285675EAEE}"/>
              </a:ext>
            </a:extLst>
          </p:cNvPr>
          <p:cNvSpPr/>
          <p:nvPr/>
        </p:nvSpPr>
        <p:spPr bwMode="auto">
          <a:xfrm>
            <a:off x="3707904" y="2754829"/>
            <a:ext cx="1872208" cy="1800200"/>
          </a:xfrm>
          <a:prstGeom prst="roundRect">
            <a:avLst>
              <a:gd name="adj" fmla="val 8623"/>
            </a:avLst>
          </a:prstGeom>
          <a:noFill/>
          <a:ln>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a:solidFill>
                <a:schemeClr val="tx1"/>
              </a:solidFill>
              <a:latin typeface="Segoe" pitchFamily="34" charset="0"/>
            </a:endParaRPr>
          </a:p>
        </p:txBody>
      </p:sp>
      <p:sp>
        <p:nvSpPr>
          <p:cNvPr id="7" name="テキスト ボックス 6">
            <a:extLst>
              <a:ext uri="{FF2B5EF4-FFF2-40B4-BE49-F238E27FC236}">
                <a16:creationId xmlns:a16="http://schemas.microsoft.com/office/drawing/2014/main" id="{51355CB0-7871-49AA-B67A-F68397376E54}"/>
              </a:ext>
            </a:extLst>
          </p:cNvPr>
          <p:cNvSpPr txBox="1"/>
          <p:nvPr/>
        </p:nvSpPr>
        <p:spPr>
          <a:xfrm>
            <a:off x="3698958" y="2451731"/>
            <a:ext cx="1080120" cy="276999"/>
          </a:xfrm>
          <a:prstGeom prst="rect">
            <a:avLst/>
          </a:prstGeom>
          <a:noFill/>
        </p:spPr>
        <p:txBody>
          <a:bodyPr wrap="square" rtlCol="0">
            <a:spAutoFit/>
          </a:bodyPr>
          <a:lstStyle/>
          <a:p>
            <a:r>
              <a:rPr kumimoji="1" lang="ja-JP" altLang="en-US" sz="1200" dirty="0"/>
              <a:t>大学進学率</a:t>
            </a:r>
          </a:p>
        </p:txBody>
      </p:sp>
      <p:cxnSp>
        <p:nvCxnSpPr>
          <p:cNvPr id="8" name="直線矢印コネクタ 7">
            <a:extLst>
              <a:ext uri="{FF2B5EF4-FFF2-40B4-BE49-F238E27FC236}">
                <a16:creationId xmlns:a16="http://schemas.microsoft.com/office/drawing/2014/main" id="{BB9D4E65-255F-4FFA-8463-ACAE4FDBAE20}"/>
              </a:ext>
            </a:extLst>
          </p:cNvPr>
          <p:cNvCxnSpPr>
            <a:stCxn id="4" idx="2"/>
            <a:endCxn id="5" idx="0"/>
          </p:cNvCxnSpPr>
          <p:nvPr/>
        </p:nvCxnSpPr>
        <p:spPr>
          <a:xfrm>
            <a:off x="4644009" y="3402901"/>
            <a:ext cx="2688" cy="504056"/>
          </a:xfrm>
          <a:prstGeom prst="straightConnector1">
            <a:avLst/>
          </a:prstGeom>
          <a:ln w="381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B67FEBC2-572B-4B0E-B435-B80FA1CE3B94}"/>
              </a:ext>
            </a:extLst>
          </p:cNvPr>
          <p:cNvSpPr/>
          <p:nvPr/>
        </p:nvSpPr>
        <p:spPr bwMode="auto">
          <a:xfrm>
            <a:off x="1931191" y="3906957"/>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相対就業者数</a:t>
            </a:r>
          </a:p>
        </p:txBody>
      </p:sp>
      <p:sp>
        <p:nvSpPr>
          <p:cNvPr id="10" name="正方形/長方形 9">
            <a:extLst>
              <a:ext uri="{FF2B5EF4-FFF2-40B4-BE49-F238E27FC236}">
                <a16:creationId xmlns:a16="http://schemas.microsoft.com/office/drawing/2014/main" id="{89C5FD03-30C3-46B9-B4E3-959920A7EF99}"/>
              </a:ext>
            </a:extLst>
          </p:cNvPr>
          <p:cNvSpPr/>
          <p:nvPr/>
        </p:nvSpPr>
        <p:spPr bwMode="auto">
          <a:xfrm>
            <a:off x="1933438" y="2970853"/>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大卒相対賃金</a:t>
            </a:r>
          </a:p>
        </p:txBody>
      </p:sp>
      <p:sp>
        <p:nvSpPr>
          <p:cNvPr id="11" name="正方形/長方形 10">
            <a:extLst>
              <a:ext uri="{FF2B5EF4-FFF2-40B4-BE49-F238E27FC236}">
                <a16:creationId xmlns:a16="http://schemas.microsoft.com/office/drawing/2014/main" id="{CFC4DA32-0C24-4F5E-966D-5B6DC2FDFCC2}"/>
              </a:ext>
            </a:extLst>
          </p:cNvPr>
          <p:cNvSpPr/>
          <p:nvPr/>
        </p:nvSpPr>
        <p:spPr bwMode="auto">
          <a:xfrm>
            <a:off x="6165141" y="3902203"/>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収容率</a:t>
            </a:r>
          </a:p>
        </p:txBody>
      </p:sp>
      <p:cxnSp>
        <p:nvCxnSpPr>
          <p:cNvPr id="12" name="直線矢印コネクタ 11">
            <a:extLst>
              <a:ext uri="{FF2B5EF4-FFF2-40B4-BE49-F238E27FC236}">
                <a16:creationId xmlns:a16="http://schemas.microsoft.com/office/drawing/2014/main" id="{3CC317F2-F94A-4C3A-A062-C2F4C45CCAB5}"/>
              </a:ext>
            </a:extLst>
          </p:cNvPr>
          <p:cNvCxnSpPr>
            <a:cxnSpLocks/>
            <a:stCxn id="11" idx="1"/>
            <a:endCxn id="5" idx="3"/>
          </p:cNvCxnSpPr>
          <p:nvPr/>
        </p:nvCxnSpPr>
        <p:spPr>
          <a:xfrm flipH="1">
            <a:off x="5222761" y="4118227"/>
            <a:ext cx="942380" cy="4754"/>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AC41B3AB-3F96-421E-9D3B-E15ADEA4D1EF}"/>
              </a:ext>
            </a:extLst>
          </p:cNvPr>
          <p:cNvCxnSpPr>
            <a:cxnSpLocks/>
            <a:stCxn id="10" idx="2"/>
            <a:endCxn id="9" idx="0"/>
          </p:cNvCxnSpPr>
          <p:nvPr/>
        </p:nvCxnSpPr>
        <p:spPr>
          <a:xfrm flipH="1">
            <a:off x="2507256" y="3402901"/>
            <a:ext cx="2247" cy="504056"/>
          </a:xfrm>
          <a:prstGeom prst="straightConnector1">
            <a:avLst/>
          </a:prstGeom>
          <a:ln w="381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DF49B5BA-FA90-4F56-ADB4-0B4390BA8D77}"/>
              </a:ext>
            </a:extLst>
          </p:cNvPr>
          <p:cNvCxnSpPr>
            <a:cxnSpLocks/>
            <a:stCxn id="10" idx="3"/>
            <a:endCxn id="4" idx="1"/>
          </p:cNvCxnSpPr>
          <p:nvPr/>
        </p:nvCxnSpPr>
        <p:spPr>
          <a:xfrm>
            <a:off x="3085567" y="3186877"/>
            <a:ext cx="982377" cy="0"/>
          </a:xfrm>
          <a:prstGeom prst="straightConnector1">
            <a:avLst/>
          </a:prstGeom>
          <a:ln w="381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C0C09788-3489-4603-B697-B4D0A80A9DD0}"/>
              </a:ext>
            </a:extLst>
          </p:cNvPr>
          <p:cNvCxnSpPr>
            <a:cxnSpLocks/>
            <a:stCxn id="6" idx="1"/>
            <a:endCxn id="9" idx="3"/>
          </p:cNvCxnSpPr>
          <p:nvPr/>
        </p:nvCxnSpPr>
        <p:spPr>
          <a:xfrm flipH="1">
            <a:off x="3083320" y="3654929"/>
            <a:ext cx="624584" cy="46805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D61D0440-E62A-4DB4-A94A-E8001475B7B5}"/>
              </a:ext>
            </a:extLst>
          </p:cNvPr>
          <p:cNvSpPr/>
          <p:nvPr/>
        </p:nvSpPr>
        <p:spPr bwMode="auto">
          <a:xfrm>
            <a:off x="4067944" y="5013176"/>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父親世代所得</a:t>
            </a:r>
          </a:p>
        </p:txBody>
      </p:sp>
      <p:cxnSp>
        <p:nvCxnSpPr>
          <p:cNvPr id="17" name="直線矢印コネクタ 16">
            <a:extLst>
              <a:ext uri="{FF2B5EF4-FFF2-40B4-BE49-F238E27FC236}">
                <a16:creationId xmlns:a16="http://schemas.microsoft.com/office/drawing/2014/main" id="{950CF8BC-CD9B-4CD2-A554-4C850BF1C56B}"/>
              </a:ext>
            </a:extLst>
          </p:cNvPr>
          <p:cNvCxnSpPr>
            <a:cxnSpLocks/>
            <a:stCxn id="6" idx="2"/>
            <a:endCxn id="16" idx="0"/>
          </p:cNvCxnSpPr>
          <p:nvPr/>
        </p:nvCxnSpPr>
        <p:spPr>
          <a:xfrm>
            <a:off x="4644008" y="4555029"/>
            <a:ext cx="1" cy="458147"/>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6CEE4A2F-E8E3-4EA6-B40A-0663DCA1CC2F}"/>
              </a:ext>
            </a:extLst>
          </p:cNvPr>
          <p:cNvCxnSpPr>
            <a:cxnSpLocks/>
          </p:cNvCxnSpPr>
          <p:nvPr/>
        </p:nvCxnSpPr>
        <p:spPr>
          <a:xfrm flipH="1">
            <a:off x="6050638" y="5264541"/>
            <a:ext cx="496258" cy="0"/>
          </a:xfrm>
          <a:prstGeom prst="straightConnector1">
            <a:avLst/>
          </a:prstGeom>
          <a:ln w="381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27D1B35A-CA6D-4036-AF94-309EC3AA2097}"/>
              </a:ext>
            </a:extLst>
          </p:cNvPr>
          <p:cNvCxnSpPr>
            <a:cxnSpLocks/>
          </p:cNvCxnSpPr>
          <p:nvPr/>
        </p:nvCxnSpPr>
        <p:spPr>
          <a:xfrm flipH="1">
            <a:off x="6050638" y="5082301"/>
            <a:ext cx="497822"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00675E60-A518-480C-90F1-3F44AB36ECF3}"/>
              </a:ext>
            </a:extLst>
          </p:cNvPr>
          <p:cNvSpPr txBox="1"/>
          <p:nvPr/>
        </p:nvSpPr>
        <p:spPr>
          <a:xfrm>
            <a:off x="6594740" y="4956837"/>
            <a:ext cx="731286" cy="261610"/>
          </a:xfrm>
          <a:prstGeom prst="rect">
            <a:avLst/>
          </a:prstGeom>
          <a:noFill/>
        </p:spPr>
        <p:txBody>
          <a:bodyPr wrap="square" rtlCol="0">
            <a:spAutoFit/>
          </a:bodyPr>
          <a:lstStyle/>
          <a:p>
            <a:r>
              <a:rPr kumimoji="1" lang="ja-JP" altLang="en-US" sz="1050" dirty="0"/>
              <a:t>正の相関</a:t>
            </a:r>
          </a:p>
        </p:txBody>
      </p:sp>
      <p:sp>
        <p:nvSpPr>
          <p:cNvPr id="21" name="テキスト ボックス 20">
            <a:extLst>
              <a:ext uri="{FF2B5EF4-FFF2-40B4-BE49-F238E27FC236}">
                <a16:creationId xmlns:a16="http://schemas.microsoft.com/office/drawing/2014/main" id="{6C4D5EE8-00B3-4FFE-99E8-CE75EF9C2EB7}"/>
              </a:ext>
            </a:extLst>
          </p:cNvPr>
          <p:cNvSpPr txBox="1"/>
          <p:nvPr/>
        </p:nvSpPr>
        <p:spPr>
          <a:xfrm>
            <a:off x="6594740" y="5135059"/>
            <a:ext cx="731286" cy="261610"/>
          </a:xfrm>
          <a:prstGeom prst="rect">
            <a:avLst/>
          </a:prstGeom>
          <a:noFill/>
        </p:spPr>
        <p:txBody>
          <a:bodyPr wrap="square" rtlCol="0">
            <a:spAutoFit/>
          </a:bodyPr>
          <a:lstStyle/>
          <a:p>
            <a:r>
              <a:rPr kumimoji="1" lang="ja-JP" altLang="en-US" sz="1050" dirty="0"/>
              <a:t>負の相関</a:t>
            </a:r>
          </a:p>
        </p:txBody>
      </p:sp>
      <p:sp>
        <p:nvSpPr>
          <p:cNvPr id="24" name="楕円 23">
            <a:extLst>
              <a:ext uri="{FF2B5EF4-FFF2-40B4-BE49-F238E27FC236}">
                <a16:creationId xmlns:a16="http://schemas.microsoft.com/office/drawing/2014/main" id="{A5EDE1D7-CE4A-4FCE-8926-E9D981FA1F06}"/>
              </a:ext>
            </a:extLst>
          </p:cNvPr>
          <p:cNvSpPr/>
          <p:nvPr/>
        </p:nvSpPr>
        <p:spPr bwMode="auto">
          <a:xfrm>
            <a:off x="524675" y="2097231"/>
            <a:ext cx="1175615" cy="65759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300" dirty="0">
                <a:solidFill>
                  <a:schemeClr val="tx1"/>
                </a:solidFill>
                <a:latin typeface="Segoe" pitchFamily="34" charset="0"/>
              </a:rPr>
              <a:t>男性</a:t>
            </a:r>
          </a:p>
        </p:txBody>
      </p:sp>
    </p:spTree>
    <p:extLst>
      <p:ext uri="{BB962C8B-B14F-4D97-AF65-F5344CB8AC3E}">
        <p14:creationId xmlns:p14="http://schemas.microsoft.com/office/powerpoint/2010/main" val="2765202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987A84-CA11-49A1-BEB8-7C1465957202}"/>
              </a:ext>
            </a:extLst>
          </p:cNvPr>
          <p:cNvSpPr>
            <a:spLocks noGrp="1"/>
          </p:cNvSpPr>
          <p:nvPr>
            <p:ph type="title"/>
          </p:nvPr>
        </p:nvSpPr>
        <p:spPr>
          <a:xfrm>
            <a:off x="381000" y="230188"/>
            <a:ext cx="8382000" cy="1107996"/>
          </a:xfrm>
        </p:spPr>
        <p:txBody>
          <a:bodyPr/>
          <a:lstStyle/>
          <a:p>
            <a:r>
              <a:rPr lang="ja-JP" altLang="en-US" dirty="0"/>
              <a:t>先行研究の分析</a:t>
            </a:r>
            <a:br>
              <a:rPr lang="ja-JP" altLang="en-US" dirty="0"/>
            </a:br>
            <a:endParaRPr lang="ja-JP" altLang="en-US" dirty="0"/>
          </a:p>
        </p:txBody>
      </p:sp>
      <p:sp>
        <p:nvSpPr>
          <p:cNvPr id="24" name="楕円 23">
            <a:extLst>
              <a:ext uri="{FF2B5EF4-FFF2-40B4-BE49-F238E27FC236}">
                <a16:creationId xmlns:a16="http://schemas.microsoft.com/office/drawing/2014/main" id="{A5EDE1D7-CE4A-4FCE-8926-E9D981FA1F06}"/>
              </a:ext>
            </a:extLst>
          </p:cNvPr>
          <p:cNvSpPr/>
          <p:nvPr/>
        </p:nvSpPr>
        <p:spPr bwMode="auto">
          <a:xfrm>
            <a:off x="524675" y="2097231"/>
            <a:ext cx="1175615" cy="657598"/>
          </a:xfrm>
          <a:prstGeom prst="ellips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300" dirty="0">
                <a:solidFill>
                  <a:schemeClr val="tx1"/>
                </a:solidFill>
                <a:latin typeface="Segoe" pitchFamily="34" charset="0"/>
              </a:rPr>
              <a:t>女性</a:t>
            </a:r>
          </a:p>
        </p:txBody>
      </p:sp>
      <p:sp>
        <p:nvSpPr>
          <p:cNvPr id="23" name="正方形/長方形 22">
            <a:extLst>
              <a:ext uri="{FF2B5EF4-FFF2-40B4-BE49-F238E27FC236}">
                <a16:creationId xmlns:a16="http://schemas.microsoft.com/office/drawing/2014/main" id="{0E0BB442-E595-49BE-AB80-094ACDCFCD52}"/>
              </a:ext>
            </a:extLst>
          </p:cNvPr>
          <p:cNvSpPr/>
          <p:nvPr/>
        </p:nvSpPr>
        <p:spPr bwMode="auto">
          <a:xfrm>
            <a:off x="4064335" y="2969827"/>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県外進学率</a:t>
            </a:r>
          </a:p>
        </p:txBody>
      </p:sp>
      <p:sp>
        <p:nvSpPr>
          <p:cNvPr id="25" name="正方形/長方形 24">
            <a:extLst>
              <a:ext uri="{FF2B5EF4-FFF2-40B4-BE49-F238E27FC236}">
                <a16:creationId xmlns:a16="http://schemas.microsoft.com/office/drawing/2014/main" id="{1F753BCF-F457-452A-80CD-48E0C6ABC7CB}"/>
              </a:ext>
            </a:extLst>
          </p:cNvPr>
          <p:cNvSpPr/>
          <p:nvPr/>
        </p:nvSpPr>
        <p:spPr bwMode="auto">
          <a:xfrm>
            <a:off x="4067023" y="3905931"/>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県内進学率</a:t>
            </a:r>
          </a:p>
        </p:txBody>
      </p:sp>
      <p:sp>
        <p:nvSpPr>
          <p:cNvPr id="26" name="四角形: 角を丸くする 25">
            <a:extLst>
              <a:ext uri="{FF2B5EF4-FFF2-40B4-BE49-F238E27FC236}">
                <a16:creationId xmlns:a16="http://schemas.microsoft.com/office/drawing/2014/main" id="{F4C3B425-9BAE-4AC1-878E-E8E46FBAF169}"/>
              </a:ext>
            </a:extLst>
          </p:cNvPr>
          <p:cNvSpPr/>
          <p:nvPr/>
        </p:nvSpPr>
        <p:spPr bwMode="auto">
          <a:xfrm>
            <a:off x="3704295" y="2753803"/>
            <a:ext cx="1872208" cy="1800200"/>
          </a:xfrm>
          <a:prstGeom prst="roundRect">
            <a:avLst>
              <a:gd name="adj" fmla="val 8623"/>
            </a:avLst>
          </a:prstGeom>
          <a:noFill/>
          <a:ln>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a:solidFill>
                <a:schemeClr val="tx1"/>
              </a:solidFill>
              <a:latin typeface="Segoe" pitchFamily="34" charset="0"/>
            </a:endParaRPr>
          </a:p>
        </p:txBody>
      </p:sp>
      <p:sp>
        <p:nvSpPr>
          <p:cNvPr id="27" name="テキスト ボックス 26">
            <a:extLst>
              <a:ext uri="{FF2B5EF4-FFF2-40B4-BE49-F238E27FC236}">
                <a16:creationId xmlns:a16="http://schemas.microsoft.com/office/drawing/2014/main" id="{E48CDCA7-E60E-4C95-9CB5-53025267903F}"/>
              </a:ext>
            </a:extLst>
          </p:cNvPr>
          <p:cNvSpPr txBox="1"/>
          <p:nvPr/>
        </p:nvSpPr>
        <p:spPr>
          <a:xfrm>
            <a:off x="3695349" y="2450705"/>
            <a:ext cx="1080120" cy="276999"/>
          </a:xfrm>
          <a:prstGeom prst="rect">
            <a:avLst/>
          </a:prstGeom>
          <a:noFill/>
        </p:spPr>
        <p:txBody>
          <a:bodyPr wrap="square" rtlCol="0">
            <a:spAutoFit/>
          </a:bodyPr>
          <a:lstStyle/>
          <a:p>
            <a:r>
              <a:rPr kumimoji="1" lang="ja-JP" altLang="en-US" sz="1200" dirty="0"/>
              <a:t>大学進学率</a:t>
            </a:r>
          </a:p>
        </p:txBody>
      </p:sp>
      <p:cxnSp>
        <p:nvCxnSpPr>
          <p:cNvPr id="28" name="直線矢印コネクタ 27">
            <a:extLst>
              <a:ext uri="{FF2B5EF4-FFF2-40B4-BE49-F238E27FC236}">
                <a16:creationId xmlns:a16="http://schemas.microsoft.com/office/drawing/2014/main" id="{F9CA90D7-B226-47AD-9863-5F2B78462DBB}"/>
              </a:ext>
            </a:extLst>
          </p:cNvPr>
          <p:cNvCxnSpPr>
            <a:stCxn id="23" idx="2"/>
            <a:endCxn id="25" idx="0"/>
          </p:cNvCxnSpPr>
          <p:nvPr/>
        </p:nvCxnSpPr>
        <p:spPr>
          <a:xfrm>
            <a:off x="4640400" y="3401875"/>
            <a:ext cx="2688" cy="504056"/>
          </a:xfrm>
          <a:prstGeom prst="straightConnector1">
            <a:avLst/>
          </a:prstGeom>
          <a:ln w="381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DB044555-4E77-413A-909A-BD5EF404FAA4}"/>
              </a:ext>
            </a:extLst>
          </p:cNvPr>
          <p:cNvSpPr/>
          <p:nvPr/>
        </p:nvSpPr>
        <p:spPr bwMode="auto">
          <a:xfrm>
            <a:off x="1927582" y="3905931"/>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相対就業者数</a:t>
            </a:r>
          </a:p>
        </p:txBody>
      </p:sp>
      <p:sp>
        <p:nvSpPr>
          <p:cNvPr id="30" name="正方形/長方形 29">
            <a:extLst>
              <a:ext uri="{FF2B5EF4-FFF2-40B4-BE49-F238E27FC236}">
                <a16:creationId xmlns:a16="http://schemas.microsoft.com/office/drawing/2014/main" id="{7E2BC1AB-DFA0-4761-B812-AC862E3CE8F1}"/>
              </a:ext>
            </a:extLst>
          </p:cNvPr>
          <p:cNvSpPr/>
          <p:nvPr/>
        </p:nvSpPr>
        <p:spPr bwMode="auto">
          <a:xfrm>
            <a:off x="1929829" y="2969827"/>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大卒相対賃金</a:t>
            </a:r>
          </a:p>
        </p:txBody>
      </p:sp>
      <p:sp>
        <p:nvSpPr>
          <p:cNvPr id="31" name="正方形/長方形 30">
            <a:extLst>
              <a:ext uri="{FF2B5EF4-FFF2-40B4-BE49-F238E27FC236}">
                <a16:creationId xmlns:a16="http://schemas.microsoft.com/office/drawing/2014/main" id="{358F909C-817C-4341-831A-9A77F5719228}"/>
              </a:ext>
            </a:extLst>
          </p:cNvPr>
          <p:cNvSpPr/>
          <p:nvPr/>
        </p:nvSpPr>
        <p:spPr bwMode="auto">
          <a:xfrm>
            <a:off x="6161532" y="3901177"/>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収容率</a:t>
            </a:r>
          </a:p>
        </p:txBody>
      </p:sp>
      <p:cxnSp>
        <p:nvCxnSpPr>
          <p:cNvPr id="32" name="直線矢印コネクタ 31">
            <a:extLst>
              <a:ext uri="{FF2B5EF4-FFF2-40B4-BE49-F238E27FC236}">
                <a16:creationId xmlns:a16="http://schemas.microsoft.com/office/drawing/2014/main" id="{BC33D2F9-223D-4359-9924-EF785059E906}"/>
              </a:ext>
            </a:extLst>
          </p:cNvPr>
          <p:cNvCxnSpPr>
            <a:cxnSpLocks/>
            <a:stCxn id="31" idx="1"/>
            <a:endCxn id="25" idx="3"/>
          </p:cNvCxnSpPr>
          <p:nvPr/>
        </p:nvCxnSpPr>
        <p:spPr>
          <a:xfrm flipH="1">
            <a:off x="5219152" y="4117201"/>
            <a:ext cx="942380" cy="4754"/>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A6C74D63-81C9-4D0B-87C2-7E8EF6B0942F}"/>
              </a:ext>
            </a:extLst>
          </p:cNvPr>
          <p:cNvCxnSpPr>
            <a:cxnSpLocks/>
            <a:stCxn id="30" idx="2"/>
            <a:endCxn id="29" idx="0"/>
          </p:cNvCxnSpPr>
          <p:nvPr/>
        </p:nvCxnSpPr>
        <p:spPr>
          <a:xfrm flipH="1">
            <a:off x="2503647" y="3401875"/>
            <a:ext cx="2247" cy="504056"/>
          </a:xfrm>
          <a:prstGeom prst="straightConnector1">
            <a:avLst/>
          </a:prstGeom>
          <a:ln w="381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28C9CE79-947F-47F8-8BA9-2CFFC747C78E}"/>
              </a:ext>
            </a:extLst>
          </p:cNvPr>
          <p:cNvCxnSpPr>
            <a:cxnSpLocks/>
            <a:stCxn id="30" idx="3"/>
            <a:endCxn id="23" idx="1"/>
          </p:cNvCxnSpPr>
          <p:nvPr/>
        </p:nvCxnSpPr>
        <p:spPr>
          <a:xfrm>
            <a:off x="3081958" y="3185851"/>
            <a:ext cx="982377" cy="0"/>
          </a:xfrm>
          <a:prstGeom prst="straightConnector1">
            <a:avLst/>
          </a:prstGeom>
          <a:ln w="381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28140527-0619-4FB5-9EF2-D7CFB838DA22}"/>
              </a:ext>
            </a:extLst>
          </p:cNvPr>
          <p:cNvCxnSpPr>
            <a:cxnSpLocks/>
            <a:stCxn id="26" idx="1"/>
            <a:endCxn id="29" idx="3"/>
          </p:cNvCxnSpPr>
          <p:nvPr/>
        </p:nvCxnSpPr>
        <p:spPr>
          <a:xfrm flipH="1">
            <a:off x="3079711" y="3653903"/>
            <a:ext cx="624584" cy="46805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A385C5A2-39A7-492F-A7B8-836DCB4602EF}"/>
              </a:ext>
            </a:extLst>
          </p:cNvPr>
          <p:cNvSpPr/>
          <p:nvPr/>
        </p:nvSpPr>
        <p:spPr bwMode="auto">
          <a:xfrm>
            <a:off x="4064335" y="5012150"/>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父親世代所得</a:t>
            </a:r>
          </a:p>
        </p:txBody>
      </p:sp>
      <p:cxnSp>
        <p:nvCxnSpPr>
          <p:cNvPr id="37" name="直線矢印コネクタ 36">
            <a:extLst>
              <a:ext uri="{FF2B5EF4-FFF2-40B4-BE49-F238E27FC236}">
                <a16:creationId xmlns:a16="http://schemas.microsoft.com/office/drawing/2014/main" id="{EA65F886-BA86-41E4-81C0-B2C8286C16EA}"/>
              </a:ext>
            </a:extLst>
          </p:cNvPr>
          <p:cNvCxnSpPr>
            <a:cxnSpLocks/>
            <a:stCxn id="26" idx="2"/>
            <a:endCxn id="36" idx="0"/>
          </p:cNvCxnSpPr>
          <p:nvPr/>
        </p:nvCxnSpPr>
        <p:spPr>
          <a:xfrm>
            <a:off x="4640399" y="4554003"/>
            <a:ext cx="1" cy="458147"/>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79E96B86-7591-4C24-A5CB-5E3DC009FFAB}"/>
              </a:ext>
            </a:extLst>
          </p:cNvPr>
          <p:cNvSpPr/>
          <p:nvPr/>
        </p:nvSpPr>
        <p:spPr bwMode="auto">
          <a:xfrm>
            <a:off x="6161532" y="2969827"/>
            <a:ext cx="1152129" cy="432048"/>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200" dirty="0">
                <a:solidFill>
                  <a:schemeClr val="tx1"/>
                </a:solidFill>
                <a:latin typeface="Segoe" pitchFamily="34" charset="0"/>
              </a:rPr>
              <a:t>正規就業機会</a:t>
            </a:r>
          </a:p>
        </p:txBody>
      </p:sp>
      <p:cxnSp>
        <p:nvCxnSpPr>
          <p:cNvPr id="39" name="直線矢印コネクタ 38">
            <a:extLst>
              <a:ext uri="{FF2B5EF4-FFF2-40B4-BE49-F238E27FC236}">
                <a16:creationId xmlns:a16="http://schemas.microsoft.com/office/drawing/2014/main" id="{917981F5-7EBD-468F-8684-27492A5C9FC8}"/>
              </a:ext>
            </a:extLst>
          </p:cNvPr>
          <p:cNvCxnSpPr>
            <a:cxnSpLocks/>
            <a:stCxn id="38" idx="1"/>
            <a:endCxn id="26" idx="3"/>
          </p:cNvCxnSpPr>
          <p:nvPr/>
        </p:nvCxnSpPr>
        <p:spPr>
          <a:xfrm flipH="1">
            <a:off x="5576503" y="3185851"/>
            <a:ext cx="585029" cy="46805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82A9F713-70DF-453A-ACFD-AD0C043B4263}"/>
              </a:ext>
            </a:extLst>
          </p:cNvPr>
          <p:cNvCxnSpPr>
            <a:cxnSpLocks/>
          </p:cNvCxnSpPr>
          <p:nvPr/>
        </p:nvCxnSpPr>
        <p:spPr>
          <a:xfrm flipH="1">
            <a:off x="6047029" y="5263515"/>
            <a:ext cx="496258" cy="0"/>
          </a:xfrm>
          <a:prstGeom prst="straightConnector1">
            <a:avLst/>
          </a:prstGeom>
          <a:ln w="381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C0631C00-42E0-43BD-9AA4-C7EB48F0F148}"/>
              </a:ext>
            </a:extLst>
          </p:cNvPr>
          <p:cNvCxnSpPr>
            <a:cxnSpLocks/>
          </p:cNvCxnSpPr>
          <p:nvPr/>
        </p:nvCxnSpPr>
        <p:spPr>
          <a:xfrm flipH="1">
            <a:off x="6047029" y="5081275"/>
            <a:ext cx="497822"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9C63B29D-62CE-4431-9611-D3274262EA64}"/>
              </a:ext>
            </a:extLst>
          </p:cNvPr>
          <p:cNvSpPr txBox="1"/>
          <p:nvPr/>
        </p:nvSpPr>
        <p:spPr>
          <a:xfrm>
            <a:off x="6591131" y="4955811"/>
            <a:ext cx="731286" cy="261610"/>
          </a:xfrm>
          <a:prstGeom prst="rect">
            <a:avLst/>
          </a:prstGeom>
          <a:noFill/>
        </p:spPr>
        <p:txBody>
          <a:bodyPr wrap="square" rtlCol="0">
            <a:spAutoFit/>
          </a:bodyPr>
          <a:lstStyle/>
          <a:p>
            <a:r>
              <a:rPr kumimoji="1" lang="ja-JP" altLang="en-US" sz="1050" dirty="0"/>
              <a:t>正の相関</a:t>
            </a:r>
          </a:p>
        </p:txBody>
      </p:sp>
      <p:sp>
        <p:nvSpPr>
          <p:cNvPr id="43" name="テキスト ボックス 42">
            <a:extLst>
              <a:ext uri="{FF2B5EF4-FFF2-40B4-BE49-F238E27FC236}">
                <a16:creationId xmlns:a16="http://schemas.microsoft.com/office/drawing/2014/main" id="{7D291D44-ED52-4501-9703-7D9664ECBBF6}"/>
              </a:ext>
            </a:extLst>
          </p:cNvPr>
          <p:cNvSpPr txBox="1"/>
          <p:nvPr/>
        </p:nvSpPr>
        <p:spPr>
          <a:xfrm>
            <a:off x="6591131" y="5134033"/>
            <a:ext cx="731286" cy="261610"/>
          </a:xfrm>
          <a:prstGeom prst="rect">
            <a:avLst/>
          </a:prstGeom>
          <a:noFill/>
        </p:spPr>
        <p:txBody>
          <a:bodyPr wrap="square" rtlCol="0">
            <a:spAutoFit/>
          </a:bodyPr>
          <a:lstStyle/>
          <a:p>
            <a:r>
              <a:rPr kumimoji="1" lang="ja-JP" altLang="en-US" sz="1050" dirty="0"/>
              <a:t>負の相関</a:t>
            </a:r>
          </a:p>
        </p:txBody>
      </p:sp>
      <p:sp>
        <p:nvSpPr>
          <p:cNvPr id="44" name="吹き出し: 円形 43">
            <a:extLst>
              <a:ext uri="{FF2B5EF4-FFF2-40B4-BE49-F238E27FC236}">
                <a16:creationId xmlns:a16="http://schemas.microsoft.com/office/drawing/2014/main" id="{2E58C9C7-6AAF-4615-85AC-9802DE2ABFA3}"/>
              </a:ext>
            </a:extLst>
          </p:cNvPr>
          <p:cNvSpPr/>
          <p:nvPr/>
        </p:nvSpPr>
        <p:spPr bwMode="auto">
          <a:xfrm>
            <a:off x="6039322" y="1679646"/>
            <a:ext cx="2376264" cy="864096"/>
          </a:xfrm>
          <a:prstGeom prst="wedgeEllipseCallout">
            <a:avLst>
              <a:gd name="adj1" fmla="val -31290"/>
              <a:gd name="adj2" fmla="val 110809"/>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dirty="0">
                <a:solidFill>
                  <a:schemeClr val="tx1"/>
                </a:solidFill>
                <a:latin typeface="Segoe" pitchFamily="34" charset="0"/>
              </a:rPr>
              <a:t>女性特有の要因</a:t>
            </a:r>
          </a:p>
        </p:txBody>
      </p:sp>
    </p:spTree>
    <p:extLst>
      <p:ext uri="{BB962C8B-B14F-4D97-AF65-F5344CB8AC3E}">
        <p14:creationId xmlns:p14="http://schemas.microsoft.com/office/powerpoint/2010/main" val="3906992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987A84-CA11-49A1-BEB8-7C1465957202}"/>
              </a:ext>
            </a:extLst>
          </p:cNvPr>
          <p:cNvSpPr>
            <a:spLocks noGrp="1"/>
          </p:cNvSpPr>
          <p:nvPr>
            <p:ph type="title"/>
          </p:nvPr>
        </p:nvSpPr>
        <p:spPr>
          <a:xfrm>
            <a:off x="381000" y="230188"/>
            <a:ext cx="8382000" cy="1107996"/>
          </a:xfrm>
        </p:spPr>
        <p:txBody>
          <a:bodyPr/>
          <a:lstStyle/>
          <a:p>
            <a:r>
              <a:rPr lang="ja-JP" altLang="en-US" dirty="0"/>
              <a:t>本研究の位置づけ</a:t>
            </a:r>
            <a:br>
              <a:rPr lang="ja-JP" altLang="en-US" dirty="0"/>
            </a:br>
            <a:endParaRPr lang="ja-JP" altLang="en-US" dirty="0"/>
          </a:p>
        </p:txBody>
      </p:sp>
      <p:sp>
        <p:nvSpPr>
          <p:cNvPr id="3" name="コンテンツ プレースホルダー 2">
            <a:extLst>
              <a:ext uri="{FF2B5EF4-FFF2-40B4-BE49-F238E27FC236}">
                <a16:creationId xmlns:a16="http://schemas.microsoft.com/office/drawing/2014/main" id="{F617BF63-74F1-4E88-AEE5-A04AA63F5221}"/>
              </a:ext>
            </a:extLst>
          </p:cNvPr>
          <p:cNvSpPr>
            <a:spLocks noGrp="1"/>
          </p:cNvSpPr>
          <p:nvPr>
            <p:ph idx="1"/>
          </p:nvPr>
        </p:nvSpPr>
        <p:spPr>
          <a:xfrm>
            <a:off x="381341" y="980728"/>
            <a:ext cx="8382000" cy="5798510"/>
          </a:xfrm>
        </p:spPr>
        <p:txBody>
          <a:bodyPr/>
          <a:lstStyle/>
          <a:p>
            <a:r>
              <a:rPr lang="ja-JP" altLang="en-US" dirty="0"/>
              <a:t>特徴</a:t>
            </a:r>
            <a:endParaRPr lang="en-US" altLang="ja-JP" dirty="0"/>
          </a:p>
          <a:p>
            <a:pPr lvl="1"/>
            <a:r>
              <a:rPr lang="ja-JP" altLang="en-US" dirty="0"/>
              <a:t>短期大学への進学まであわせて分析</a:t>
            </a:r>
            <a:endParaRPr lang="en-US" altLang="ja-JP" dirty="0"/>
          </a:p>
          <a:p>
            <a:pPr lvl="1"/>
            <a:r>
              <a:rPr lang="ja-JP" altLang="en-US" dirty="0"/>
              <a:t>個別の都道府県についても事例分析</a:t>
            </a:r>
            <a:endParaRPr lang="en-US" altLang="ja-JP" dirty="0"/>
          </a:p>
          <a:p>
            <a:pPr lvl="1"/>
            <a:r>
              <a:rPr lang="ja-JP" altLang="en-US" dirty="0"/>
              <a:t>最新の</a:t>
            </a:r>
            <a:r>
              <a:rPr lang="en-US" altLang="ja-JP" dirty="0"/>
              <a:t>2016</a:t>
            </a:r>
            <a:r>
              <a:rPr lang="ja-JP" altLang="en-US" dirty="0"/>
              <a:t>年春のデータまで分析</a:t>
            </a:r>
            <a:endParaRPr lang="en-US" altLang="ja-JP" dirty="0"/>
          </a:p>
          <a:p>
            <a:pPr lvl="1"/>
            <a:endParaRPr lang="en-US" altLang="ja-JP" dirty="0"/>
          </a:p>
          <a:p>
            <a:r>
              <a:rPr lang="ja-JP" altLang="en-US" dirty="0"/>
              <a:t>利用したデータ</a:t>
            </a:r>
            <a:endParaRPr lang="en-US" altLang="ja-JP" dirty="0"/>
          </a:p>
          <a:p>
            <a:pPr lvl="1"/>
            <a:r>
              <a:rPr lang="ja-JP" altLang="en-US" dirty="0"/>
              <a:t>文部科学省「学校基本調査」</a:t>
            </a:r>
            <a:endParaRPr lang="en-US" altLang="ja-JP" dirty="0"/>
          </a:p>
          <a:p>
            <a:pPr lvl="2"/>
            <a:r>
              <a:rPr lang="ja-JP" altLang="en-US" dirty="0"/>
              <a:t>都道府県別</a:t>
            </a:r>
            <a:endParaRPr lang="en-US" altLang="ja-JP" dirty="0"/>
          </a:p>
          <a:p>
            <a:pPr lvl="2"/>
            <a:r>
              <a:rPr lang="ja-JP" altLang="en-US" dirty="0"/>
              <a:t>男女別</a:t>
            </a:r>
            <a:endParaRPr lang="en-US" altLang="ja-JP" dirty="0"/>
          </a:p>
          <a:p>
            <a:pPr lvl="2"/>
            <a:r>
              <a:rPr lang="ja-JP" altLang="en-US" dirty="0"/>
              <a:t>大学、短期大学</a:t>
            </a:r>
            <a:endParaRPr lang="en-US" altLang="ja-JP" dirty="0"/>
          </a:p>
          <a:p>
            <a:pPr lvl="2"/>
            <a:r>
              <a:rPr lang="en-US" altLang="ja-JP" dirty="0"/>
              <a:t>1976</a:t>
            </a:r>
            <a:r>
              <a:rPr lang="ja-JP" altLang="en-US" dirty="0"/>
              <a:t>年～</a:t>
            </a:r>
            <a:r>
              <a:rPr lang="en-US" altLang="ja-JP" dirty="0"/>
              <a:t>2016</a:t>
            </a:r>
            <a:r>
              <a:rPr lang="ja-JP" altLang="en-US" dirty="0"/>
              <a:t>年</a:t>
            </a:r>
            <a:endParaRPr lang="en-US" altLang="ja-JP" dirty="0"/>
          </a:p>
          <a:p>
            <a:pPr lvl="1" fontAlgn="ctr"/>
            <a:r>
              <a:rPr lang="ja-JP" altLang="en-US" dirty="0"/>
              <a:t>大学（短期大学）進学率 </a:t>
            </a:r>
            <a:r>
              <a:rPr lang="en-US" altLang="ja-JP" dirty="0"/>
              <a:t>= </a:t>
            </a:r>
            <a:r>
              <a:rPr lang="ja-JP" altLang="ja-JP" dirty="0"/>
              <a:t>大学</a:t>
            </a:r>
            <a:r>
              <a:rPr lang="ja-JP" altLang="en-US" dirty="0"/>
              <a:t>（短期大学）</a:t>
            </a:r>
            <a:r>
              <a:rPr lang="ja-JP" altLang="ja-JP" dirty="0"/>
              <a:t>入学者</a:t>
            </a:r>
            <a:br>
              <a:rPr lang="en-US" altLang="ja-JP" dirty="0"/>
            </a:br>
            <a:r>
              <a:rPr lang="en-US" altLang="ja-JP" dirty="0"/>
              <a:t>÷18</a:t>
            </a:r>
            <a:r>
              <a:rPr lang="ja-JP" altLang="ja-JP" dirty="0"/>
              <a:t>歳人口</a:t>
            </a:r>
            <a:r>
              <a:rPr lang="ja-JP" altLang="ja-JP" sz="1400" dirty="0"/>
              <a:t>（</a:t>
            </a:r>
            <a:r>
              <a:rPr lang="en-US" altLang="ja-JP" sz="1400" dirty="0"/>
              <a:t>3</a:t>
            </a:r>
            <a:r>
              <a:rPr lang="ja-JP" altLang="ja-JP" sz="1400" dirty="0"/>
              <a:t>年前の中学校卒業者及び中等教育学校前期課程修了者）</a:t>
            </a:r>
            <a:endParaRPr lang="en-US" altLang="ja-JP" sz="1400" dirty="0"/>
          </a:p>
          <a:p>
            <a:pPr lvl="2" fontAlgn="ctr"/>
            <a:r>
              <a:rPr lang="ja-JP" altLang="en-US" dirty="0"/>
              <a:t>ある県の大学進学率 </a:t>
            </a:r>
            <a:r>
              <a:rPr lang="en-US" altLang="ja-JP" dirty="0"/>
              <a:t>= </a:t>
            </a:r>
            <a:r>
              <a:rPr lang="ja-JP" altLang="en-US" dirty="0"/>
              <a:t>県内大学進学率 </a:t>
            </a:r>
            <a:r>
              <a:rPr lang="en-US" altLang="ja-JP" dirty="0"/>
              <a:t>+ </a:t>
            </a:r>
            <a:r>
              <a:rPr lang="ja-JP" altLang="en-US" dirty="0"/>
              <a:t>県外大学進学率</a:t>
            </a:r>
          </a:p>
          <a:p>
            <a:endParaRPr lang="ja-JP" altLang="en-US" dirty="0"/>
          </a:p>
        </p:txBody>
      </p:sp>
    </p:spTree>
    <p:extLst>
      <p:ext uri="{BB962C8B-B14F-4D97-AF65-F5344CB8AC3E}">
        <p14:creationId xmlns:p14="http://schemas.microsoft.com/office/powerpoint/2010/main" val="2488123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93F72D-9FF7-44AD-A787-62C59E8CBB42}"/>
              </a:ext>
            </a:extLst>
          </p:cNvPr>
          <p:cNvSpPr>
            <a:spLocks noGrp="1"/>
          </p:cNvSpPr>
          <p:nvPr>
            <p:ph type="ctrTitle"/>
          </p:nvPr>
        </p:nvSpPr>
        <p:spPr/>
        <p:txBody>
          <a:bodyPr/>
          <a:lstStyle/>
          <a:p>
            <a:r>
              <a:rPr lang="ja-JP" altLang="en-US" dirty="0"/>
              <a:t>大学進学率を規定する要因（</a:t>
            </a:r>
            <a:r>
              <a:rPr lang="en-US" altLang="ja-JP" dirty="0"/>
              <a:t>2016</a:t>
            </a:r>
            <a:r>
              <a:rPr lang="ja-JP" altLang="en-US" dirty="0"/>
              <a:t>年）</a:t>
            </a:r>
            <a:endParaRPr kumimoji="1" lang="ja-JP" altLang="en-US" dirty="0"/>
          </a:p>
        </p:txBody>
      </p:sp>
      <p:sp>
        <p:nvSpPr>
          <p:cNvPr id="3" name="サブタイトル 2">
            <a:extLst>
              <a:ext uri="{FF2B5EF4-FFF2-40B4-BE49-F238E27FC236}">
                <a16:creationId xmlns:a16="http://schemas.microsoft.com/office/drawing/2014/main" id="{48A72301-5AD9-4906-9866-9C8FD4BB03D2}"/>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45769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1_White with Blue Bar Segoe Template_TP010286789">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EEFD162-EDAF-40F1-8DE6-8C07E9AEC8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プレゼンテーションのスライドのサンプル (白に青いバーのデザイン)</Template>
  <TotalTime>2110</TotalTime>
  <Words>2215</Words>
  <Application>Microsoft Office PowerPoint</Application>
  <PresentationFormat>画面に合わせる (4:3)</PresentationFormat>
  <Paragraphs>531</Paragraphs>
  <Slides>36</Slides>
  <Notes>12</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36</vt:i4>
      </vt:variant>
    </vt:vector>
  </HeadingPairs>
  <TitlesOfParts>
    <vt:vector size="46" baseType="lpstr">
      <vt:lpstr>Meiryo UI</vt:lpstr>
      <vt:lpstr>ＭＳ Ｐゴシック</vt:lpstr>
      <vt:lpstr>Segoe</vt:lpstr>
      <vt:lpstr>Arial</vt:lpstr>
      <vt:lpstr>Calibri</vt:lpstr>
      <vt:lpstr>Courier New</vt:lpstr>
      <vt:lpstr>Times New Roman</vt:lpstr>
      <vt:lpstr>Wingdings</vt:lpstr>
      <vt:lpstr>1_White with Blue Bar Segoe Template_TP010286789</vt:lpstr>
      <vt:lpstr>White with Courier font for code slides</vt:lpstr>
      <vt:lpstr>男女別大学進学率の 地域別格差の原因と影響</vt:lpstr>
      <vt:lpstr>大学進学率の現状</vt:lpstr>
      <vt:lpstr>大学進学率の地域差</vt:lpstr>
      <vt:lpstr>大学進学率の地域差</vt:lpstr>
      <vt:lpstr>本研究の目的</vt:lpstr>
      <vt:lpstr>先行研究の分析</vt:lpstr>
      <vt:lpstr>先行研究の分析 </vt:lpstr>
      <vt:lpstr>本研究の位置づけ </vt:lpstr>
      <vt:lpstr>大学進学率を規定する要因（2016年）</vt:lpstr>
      <vt:lpstr>今回明らかになった要因の全体像</vt:lpstr>
      <vt:lpstr>所得</vt:lpstr>
      <vt:lpstr>児童数</vt:lpstr>
      <vt:lpstr>大卒率</vt:lpstr>
      <vt:lpstr>県内と県外</vt:lpstr>
      <vt:lpstr>収容率</vt:lpstr>
      <vt:lpstr>大学と短期大学</vt:lpstr>
      <vt:lpstr>男女役割分担意識</vt:lpstr>
      <vt:lpstr>地域毎の男女格差の時系列分析</vt:lpstr>
      <vt:lpstr>まずは現時点の男女格差を見ると・・・</vt:lpstr>
      <vt:lpstr>男性と女性の大学進学率</vt:lpstr>
      <vt:lpstr>男性と女性の大学進学率 （県内）</vt:lpstr>
      <vt:lpstr>男性と女性の大学進学率（県外）</vt:lpstr>
      <vt:lpstr>地域毎の男女格差のパターン</vt:lpstr>
      <vt:lpstr>大学、短期大学の進学率の推移</vt:lpstr>
      <vt:lpstr>特徴的な都道府県を見て見ると・・・</vt:lpstr>
      <vt:lpstr>大学進学率の時系列推移</vt:lpstr>
      <vt:lpstr>大学進学率の時系列推移（男性、県内）</vt:lpstr>
      <vt:lpstr>大学進学率の時系列推移（男性、県外）</vt:lpstr>
      <vt:lpstr>大学進学率の時系列推移（女性、県内）</vt:lpstr>
      <vt:lpstr>大学進学率の時系列推移（女性、県外）</vt:lpstr>
      <vt:lpstr>まとめ</vt:lpstr>
      <vt:lpstr>今回明らかになった要因の全体像（再掲）</vt:lpstr>
      <vt:lpstr>地域毎の男女格差のパターン（再掲）</vt:lpstr>
      <vt:lpstr>政策への示唆</vt:lpstr>
      <vt:lpstr>（参考）過去の大都市圏定員抑制の影響</vt:lpstr>
      <vt:lpstr>（参考）大学進学の東京への依存度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プレゼンテーションのタイトル</dc:title>
  <dc:creator>高谷徹</dc:creator>
  <cp:keywords/>
  <cp:lastModifiedBy>高谷 徹</cp:lastModifiedBy>
  <cp:revision>17</cp:revision>
  <cp:lastPrinted>2017-11-11T00:59:58Z</cp:lastPrinted>
  <dcterms:created xsi:type="dcterms:W3CDTF">2017-06-15T16:06:16Z</dcterms:created>
  <dcterms:modified xsi:type="dcterms:W3CDTF">2022-09-13T12:35:14Z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